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61" r:id="rId7"/>
    <p:sldId id="262" r:id="rId8"/>
    <p:sldId id="258" r:id="rId9"/>
    <p:sldId id="263" r:id="rId10"/>
    <p:sldId id="264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D4F59-D6FF-4982-9976-5395D6B6592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86B632D-DEE5-43C4-A125-86E77EBC4BAA}">
      <dgm:prSet phldrT="[文字]" custT="1"/>
      <dgm:spPr>
        <a:solidFill>
          <a:srgbClr val="002060"/>
        </a:solidFill>
      </dgm:spPr>
      <dgm:t>
        <a:bodyPr/>
        <a:lstStyle/>
        <a:p>
          <a:r>
            <a:rPr lang="en-US" altLang="zh-TW" sz="2600" dirty="0"/>
            <a:t>Processes</a:t>
          </a:r>
          <a:endParaRPr lang="zh-TW" altLang="en-US" sz="2600" dirty="0"/>
        </a:p>
      </dgm:t>
    </dgm:pt>
    <dgm:pt modelId="{CAA64426-25F4-4356-AD83-5EBEF707EF8A}" type="parTrans" cxnId="{9E3AD6CA-9D2A-4625-82C2-A9BDCC58E08E}">
      <dgm:prSet/>
      <dgm:spPr/>
      <dgm:t>
        <a:bodyPr/>
        <a:lstStyle/>
        <a:p>
          <a:endParaRPr lang="zh-TW" altLang="en-US"/>
        </a:p>
      </dgm:t>
    </dgm:pt>
    <dgm:pt modelId="{371D139B-66FC-4CFA-8DD9-A7CD7644E2CF}" type="sibTrans" cxnId="{9E3AD6CA-9D2A-4625-82C2-A9BDCC58E08E}">
      <dgm:prSet/>
      <dgm:spPr/>
      <dgm:t>
        <a:bodyPr/>
        <a:lstStyle/>
        <a:p>
          <a:endParaRPr lang="zh-TW" altLang="en-US"/>
        </a:p>
      </dgm:t>
    </dgm:pt>
    <dgm:pt modelId="{FD9F9756-F3E1-45B6-9BD5-660633421C15}">
      <dgm:prSet phldrT="[文字]" custT="1"/>
      <dgm:spPr/>
      <dgm:t>
        <a:bodyPr/>
        <a:lstStyle/>
        <a:p>
          <a:r>
            <a:rPr lang="en-US" altLang="zh-TW" sz="2400" dirty="0"/>
            <a:t>Coordination/</a:t>
          </a:r>
        </a:p>
        <a:p>
          <a:r>
            <a:rPr lang="en-US" altLang="zh-TW" sz="2400" dirty="0"/>
            <a:t>integration</a:t>
          </a:r>
          <a:endParaRPr lang="zh-TW" altLang="en-US" sz="2400" dirty="0"/>
        </a:p>
      </dgm:t>
    </dgm:pt>
    <dgm:pt modelId="{25A5B548-18C6-4DE6-97D2-28ACFA117C6A}" type="parTrans" cxnId="{84B75A5E-D134-47C2-8F2F-641E8F6466D5}">
      <dgm:prSet/>
      <dgm:spPr/>
      <dgm:t>
        <a:bodyPr/>
        <a:lstStyle/>
        <a:p>
          <a:endParaRPr lang="zh-TW" altLang="en-US"/>
        </a:p>
      </dgm:t>
    </dgm:pt>
    <dgm:pt modelId="{216E0FB2-1E2E-4AD4-9759-6275FD6D9555}" type="sibTrans" cxnId="{84B75A5E-D134-47C2-8F2F-641E8F6466D5}">
      <dgm:prSet/>
      <dgm:spPr/>
      <dgm:t>
        <a:bodyPr/>
        <a:lstStyle/>
        <a:p>
          <a:endParaRPr lang="zh-TW" altLang="en-US"/>
        </a:p>
      </dgm:t>
    </dgm:pt>
    <dgm:pt modelId="{3CF0C7A5-B681-4551-A5C0-F60832A9D984}">
      <dgm:prSet phldrT="[文字]" custT="1"/>
      <dgm:spPr/>
      <dgm:t>
        <a:bodyPr/>
        <a:lstStyle/>
        <a:p>
          <a:r>
            <a:rPr lang="en-US" altLang="zh-TW" sz="2400" dirty="0"/>
            <a:t>Learning </a:t>
          </a:r>
          <a:endParaRPr lang="zh-TW" altLang="en-US" sz="2400" dirty="0"/>
        </a:p>
      </dgm:t>
    </dgm:pt>
    <dgm:pt modelId="{50B88E93-8581-47DA-A9B4-C3BAD6752B28}" type="parTrans" cxnId="{CF32C136-50D1-47E5-8725-F940CF54C63A}">
      <dgm:prSet/>
      <dgm:spPr/>
      <dgm:t>
        <a:bodyPr/>
        <a:lstStyle/>
        <a:p>
          <a:endParaRPr lang="zh-TW" altLang="en-US"/>
        </a:p>
      </dgm:t>
    </dgm:pt>
    <dgm:pt modelId="{76EB7B2C-6D39-4B44-8810-E14297ED83D9}" type="sibTrans" cxnId="{CF32C136-50D1-47E5-8725-F940CF54C63A}">
      <dgm:prSet/>
      <dgm:spPr/>
      <dgm:t>
        <a:bodyPr/>
        <a:lstStyle/>
        <a:p>
          <a:endParaRPr lang="zh-TW" altLang="en-US"/>
        </a:p>
      </dgm:t>
    </dgm:pt>
    <dgm:pt modelId="{B56B4E26-A740-457E-ADFF-B0E5B34BC37D}">
      <dgm:prSet phldrT="[文字]"/>
      <dgm:spPr/>
      <dgm:t>
        <a:bodyPr/>
        <a:lstStyle/>
        <a:p>
          <a:r>
            <a:rPr lang="en-US" altLang="zh-TW" dirty="0"/>
            <a:t>Reconfiguration and transformation</a:t>
          </a:r>
          <a:endParaRPr lang="zh-TW" altLang="en-US" dirty="0"/>
        </a:p>
      </dgm:t>
    </dgm:pt>
    <dgm:pt modelId="{CB80C1A9-8D73-4C58-8864-366D3879AB0D}" type="parTrans" cxnId="{DE7DFE1C-4E4F-4556-B5A9-031125F1A147}">
      <dgm:prSet/>
      <dgm:spPr/>
      <dgm:t>
        <a:bodyPr/>
        <a:lstStyle/>
        <a:p>
          <a:endParaRPr lang="zh-TW" altLang="en-US"/>
        </a:p>
      </dgm:t>
    </dgm:pt>
    <dgm:pt modelId="{51A57BA3-5C4C-4A6D-8DD3-3B8E099B02D4}" type="sibTrans" cxnId="{DE7DFE1C-4E4F-4556-B5A9-031125F1A147}">
      <dgm:prSet/>
      <dgm:spPr/>
      <dgm:t>
        <a:bodyPr/>
        <a:lstStyle/>
        <a:p>
          <a:endParaRPr lang="zh-TW" altLang="en-US"/>
        </a:p>
      </dgm:t>
    </dgm:pt>
    <dgm:pt modelId="{C0EDD6A8-C721-4308-976E-19C19063A709}">
      <dgm:prSet/>
      <dgm:spPr/>
    </dgm:pt>
    <dgm:pt modelId="{F166189F-68EB-4163-8727-58B53B40FCCA}" type="parTrans" cxnId="{6EBA2C01-99DC-4742-917B-2297C7EEAD8C}">
      <dgm:prSet/>
      <dgm:spPr/>
      <dgm:t>
        <a:bodyPr/>
        <a:lstStyle/>
        <a:p>
          <a:endParaRPr lang="en-US"/>
        </a:p>
      </dgm:t>
    </dgm:pt>
    <dgm:pt modelId="{4F63E886-7E95-4C7A-B876-5625FCD4749F}" type="sibTrans" cxnId="{6EBA2C01-99DC-4742-917B-2297C7EEAD8C}">
      <dgm:prSet/>
      <dgm:spPr/>
      <dgm:t>
        <a:bodyPr/>
        <a:lstStyle/>
        <a:p>
          <a:endParaRPr lang="en-US"/>
        </a:p>
      </dgm:t>
    </dgm:pt>
    <dgm:pt modelId="{4BEDD147-64B1-47A9-8180-C0B1F1B67F73}" type="pres">
      <dgm:prSet presAssocID="{E35D4F59-D6FF-4982-9976-5395D6B6592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0C0060E-E830-4C1D-BCC3-F0C760C5E22E}" type="pres">
      <dgm:prSet presAssocID="{186B632D-DEE5-43C4-A125-86E77EBC4BAA}" presName="centerShape" presStyleLbl="node0" presStyleIdx="0" presStyleCnt="1" custScaleX="138961" custScaleY="126298" custLinFactNeighborX="-87234" custLinFactNeighborY="-8386"/>
      <dgm:spPr/>
    </dgm:pt>
    <dgm:pt modelId="{FF437FB0-0EF5-48D6-B83C-87F5A1A2A5E9}" type="pres">
      <dgm:prSet presAssocID="{25A5B548-18C6-4DE6-97D2-28ACFA117C6A}" presName="Name9" presStyleLbl="parChTrans1D2" presStyleIdx="0" presStyleCnt="3"/>
      <dgm:spPr/>
    </dgm:pt>
    <dgm:pt modelId="{13231005-C52D-47A7-A709-14669E489FD8}" type="pres">
      <dgm:prSet presAssocID="{25A5B548-18C6-4DE6-97D2-28ACFA117C6A}" presName="connTx" presStyleLbl="parChTrans1D2" presStyleIdx="0" presStyleCnt="3"/>
      <dgm:spPr/>
    </dgm:pt>
    <dgm:pt modelId="{32CDB8C5-FC46-440F-B4BF-EF3B34E533A6}" type="pres">
      <dgm:prSet presAssocID="{FD9F9756-F3E1-45B6-9BD5-660633421C15}" presName="node" presStyleLbl="node1" presStyleIdx="0" presStyleCnt="3" custScaleX="170174" custScaleY="93371" custRadScaleRad="104824" custRadScaleInc="9001">
        <dgm:presLayoutVars>
          <dgm:bulletEnabled val="1"/>
        </dgm:presLayoutVars>
      </dgm:prSet>
      <dgm:spPr/>
    </dgm:pt>
    <dgm:pt modelId="{5CC8F7CD-A41E-4F9E-8F55-A08E037D784F}" type="pres">
      <dgm:prSet presAssocID="{50B88E93-8581-47DA-A9B4-C3BAD6752B28}" presName="Name9" presStyleLbl="parChTrans1D2" presStyleIdx="1" presStyleCnt="3"/>
      <dgm:spPr/>
    </dgm:pt>
    <dgm:pt modelId="{EE86B799-5754-4DC1-9099-6BA9960E5D3D}" type="pres">
      <dgm:prSet presAssocID="{50B88E93-8581-47DA-A9B4-C3BAD6752B28}" presName="connTx" presStyleLbl="parChTrans1D2" presStyleIdx="1" presStyleCnt="3"/>
      <dgm:spPr/>
    </dgm:pt>
    <dgm:pt modelId="{FA7D980A-859F-4623-AA34-224EF697DB38}" type="pres">
      <dgm:prSet presAssocID="{3CF0C7A5-B681-4551-A5C0-F60832A9D984}" presName="node" presStyleLbl="node1" presStyleIdx="1" presStyleCnt="3" custScaleX="170895" custScaleY="97622" custRadScaleRad="117900" custRadScaleInc="-75306">
        <dgm:presLayoutVars>
          <dgm:bulletEnabled val="1"/>
        </dgm:presLayoutVars>
      </dgm:prSet>
      <dgm:spPr/>
    </dgm:pt>
    <dgm:pt modelId="{894C0555-6A0B-492D-A253-93F355E8EE4A}" type="pres">
      <dgm:prSet presAssocID="{CB80C1A9-8D73-4C58-8864-366D3879AB0D}" presName="Name9" presStyleLbl="parChTrans1D2" presStyleIdx="2" presStyleCnt="3"/>
      <dgm:spPr/>
    </dgm:pt>
    <dgm:pt modelId="{3C10FE42-0138-45DB-BC19-B94D5336A265}" type="pres">
      <dgm:prSet presAssocID="{CB80C1A9-8D73-4C58-8864-366D3879AB0D}" presName="connTx" presStyleLbl="parChTrans1D2" presStyleIdx="2" presStyleCnt="3"/>
      <dgm:spPr/>
    </dgm:pt>
    <dgm:pt modelId="{E11001B7-D75E-4C98-9F2D-BECD89CC5690}" type="pres">
      <dgm:prSet presAssocID="{B56B4E26-A740-457E-ADFF-B0E5B34BC37D}" presName="node" presStyleLbl="node1" presStyleIdx="2" presStyleCnt="3" custScaleX="182182" custScaleY="94323" custRadScaleRad="83887" custRadScaleInc="-183414">
        <dgm:presLayoutVars>
          <dgm:bulletEnabled val="1"/>
        </dgm:presLayoutVars>
      </dgm:prSet>
      <dgm:spPr/>
    </dgm:pt>
  </dgm:ptLst>
  <dgm:cxnLst>
    <dgm:cxn modelId="{6EBA2C01-99DC-4742-917B-2297C7EEAD8C}" srcId="{E35D4F59-D6FF-4982-9976-5395D6B6592E}" destId="{C0EDD6A8-C721-4308-976E-19C19063A709}" srcOrd="1" destOrd="0" parTransId="{F166189F-68EB-4163-8727-58B53B40FCCA}" sibTransId="{4F63E886-7E95-4C7A-B876-5625FCD4749F}"/>
    <dgm:cxn modelId="{82279906-ADAE-4BDA-A5D0-DB933E043B4A}" type="presOf" srcId="{FD9F9756-F3E1-45B6-9BD5-660633421C15}" destId="{32CDB8C5-FC46-440F-B4BF-EF3B34E533A6}" srcOrd="0" destOrd="0" presId="urn:microsoft.com/office/officeart/2005/8/layout/radial1"/>
    <dgm:cxn modelId="{E42CCA0B-9321-44FD-BB75-1D52E1CB17C4}" type="presOf" srcId="{3CF0C7A5-B681-4551-A5C0-F60832A9D984}" destId="{FA7D980A-859F-4623-AA34-224EF697DB38}" srcOrd="0" destOrd="0" presId="urn:microsoft.com/office/officeart/2005/8/layout/radial1"/>
    <dgm:cxn modelId="{7ECAB41C-C481-4A40-9492-572B1C3C5248}" type="presOf" srcId="{50B88E93-8581-47DA-A9B4-C3BAD6752B28}" destId="{5CC8F7CD-A41E-4F9E-8F55-A08E037D784F}" srcOrd="0" destOrd="0" presId="urn:microsoft.com/office/officeart/2005/8/layout/radial1"/>
    <dgm:cxn modelId="{DE7DFE1C-4E4F-4556-B5A9-031125F1A147}" srcId="{186B632D-DEE5-43C4-A125-86E77EBC4BAA}" destId="{B56B4E26-A740-457E-ADFF-B0E5B34BC37D}" srcOrd="2" destOrd="0" parTransId="{CB80C1A9-8D73-4C58-8864-366D3879AB0D}" sibTransId="{51A57BA3-5C4C-4A6D-8DD3-3B8E099B02D4}"/>
    <dgm:cxn modelId="{C134A61F-7680-4D6E-8857-A261D9501EE5}" type="presOf" srcId="{186B632D-DEE5-43C4-A125-86E77EBC4BAA}" destId="{80C0060E-E830-4C1D-BCC3-F0C760C5E22E}" srcOrd="0" destOrd="0" presId="urn:microsoft.com/office/officeart/2005/8/layout/radial1"/>
    <dgm:cxn modelId="{CF32C136-50D1-47E5-8725-F940CF54C63A}" srcId="{186B632D-DEE5-43C4-A125-86E77EBC4BAA}" destId="{3CF0C7A5-B681-4551-A5C0-F60832A9D984}" srcOrd="1" destOrd="0" parTransId="{50B88E93-8581-47DA-A9B4-C3BAD6752B28}" sibTransId="{76EB7B2C-6D39-4B44-8810-E14297ED83D9}"/>
    <dgm:cxn modelId="{015DE536-9F4F-43AE-AFE5-74AC70ED3CD3}" type="presOf" srcId="{50B88E93-8581-47DA-A9B4-C3BAD6752B28}" destId="{EE86B799-5754-4DC1-9099-6BA9960E5D3D}" srcOrd="1" destOrd="0" presId="urn:microsoft.com/office/officeart/2005/8/layout/radial1"/>
    <dgm:cxn modelId="{84B75A5E-D134-47C2-8F2F-641E8F6466D5}" srcId="{186B632D-DEE5-43C4-A125-86E77EBC4BAA}" destId="{FD9F9756-F3E1-45B6-9BD5-660633421C15}" srcOrd="0" destOrd="0" parTransId="{25A5B548-18C6-4DE6-97D2-28ACFA117C6A}" sibTransId="{216E0FB2-1E2E-4AD4-9759-6275FD6D9555}"/>
    <dgm:cxn modelId="{BAD2E041-9B62-45E1-9AF3-D62AC01F3481}" type="presOf" srcId="{E35D4F59-D6FF-4982-9976-5395D6B6592E}" destId="{4BEDD147-64B1-47A9-8180-C0B1F1B67F73}" srcOrd="0" destOrd="0" presId="urn:microsoft.com/office/officeart/2005/8/layout/radial1"/>
    <dgm:cxn modelId="{DABE69B9-3EDE-44B0-B3B0-E2D91E717060}" type="presOf" srcId="{25A5B548-18C6-4DE6-97D2-28ACFA117C6A}" destId="{13231005-C52D-47A7-A709-14669E489FD8}" srcOrd="1" destOrd="0" presId="urn:microsoft.com/office/officeart/2005/8/layout/radial1"/>
    <dgm:cxn modelId="{67D8C8C8-1CCA-4732-86E8-BA5EE5DACAC6}" type="presOf" srcId="{CB80C1A9-8D73-4C58-8864-366D3879AB0D}" destId="{3C10FE42-0138-45DB-BC19-B94D5336A265}" srcOrd="1" destOrd="0" presId="urn:microsoft.com/office/officeart/2005/8/layout/radial1"/>
    <dgm:cxn modelId="{9EFD5BC9-B79B-4FF1-B5E8-C4CEE5EE16EE}" type="presOf" srcId="{25A5B548-18C6-4DE6-97D2-28ACFA117C6A}" destId="{FF437FB0-0EF5-48D6-B83C-87F5A1A2A5E9}" srcOrd="0" destOrd="0" presId="urn:microsoft.com/office/officeart/2005/8/layout/radial1"/>
    <dgm:cxn modelId="{9E3AD6CA-9D2A-4625-82C2-A9BDCC58E08E}" srcId="{E35D4F59-D6FF-4982-9976-5395D6B6592E}" destId="{186B632D-DEE5-43C4-A125-86E77EBC4BAA}" srcOrd="0" destOrd="0" parTransId="{CAA64426-25F4-4356-AD83-5EBEF707EF8A}" sibTransId="{371D139B-66FC-4CFA-8DD9-A7CD7644E2CF}"/>
    <dgm:cxn modelId="{13C219D1-BDDF-422C-BD34-24CE1F7AB048}" type="presOf" srcId="{CB80C1A9-8D73-4C58-8864-366D3879AB0D}" destId="{894C0555-6A0B-492D-A253-93F355E8EE4A}" srcOrd="0" destOrd="0" presId="urn:microsoft.com/office/officeart/2005/8/layout/radial1"/>
    <dgm:cxn modelId="{859413F3-E619-4D4F-B248-9B4296F06441}" type="presOf" srcId="{B56B4E26-A740-457E-ADFF-B0E5B34BC37D}" destId="{E11001B7-D75E-4C98-9F2D-BECD89CC5690}" srcOrd="0" destOrd="0" presId="urn:microsoft.com/office/officeart/2005/8/layout/radial1"/>
    <dgm:cxn modelId="{AA110102-005D-4DB2-9FFC-33AC421F9A6C}" type="presParOf" srcId="{4BEDD147-64B1-47A9-8180-C0B1F1B67F73}" destId="{80C0060E-E830-4C1D-BCC3-F0C760C5E22E}" srcOrd="0" destOrd="0" presId="urn:microsoft.com/office/officeart/2005/8/layout/radial1"/>
    <dgm:cxn modelId="{BD38DD1D-F7CB-48FB-950E-D0AF130F21C0}" type="presParOf" srcId="{4BEDD147-64B1-47A9-8180-C0B1F1B67F73}" destId="{FF437FB0-0EF5-48D6-B83C-87F5A1A2A5E9}" srcOrd="1" destOrd="0" presId="urn:microsoft.com/office/officeart/2005/8/layout/radial1"/>
    <dgm:cxn modelId="{304E2D67-1355-4DA0-B5AB-57F57C14E39F}" type="presParOf" srcId="{FF437FB0-0EF5-48D6-B83C-87F5A1A2A5E9}" destId="{13231005-C52D-47A7-A709-14669E489FD8}" srcOrd="0" destOrd="0" presId="urn:microsoft.com/office/officeart/2005/8/layout/radial1"/>
    <dgm:cxn modelId="{DC26F11E-83BA-4119-929A-135F9E4F8F26}" type="presParOf" srcId="{4BEDD147-64B1-47A9-8180-C0B1F1B67F73}" destId="{32CDB8C5-FC46-440F-B4BF-EF3B34E533A6}" srcOrd="2" destOrd="0" presId="urn:microsoft.com/office/officeart/2005/8/layout/radial1"/>
    <dgm:cxn modelId="{DC706C42-9EA9-43F6-A65B-CFB9F845A8B5}" type="presParOf" srcId="{4BEDD147-64B1-47A9-8180-C0B1F1B67F73}" destId="{5CC8F7CD-A41E-4F9E-8F55-A08E037D784F}" srcOrd="3" destOrd="0" presId="urn:microsoft.com/office/officeart/2005/8/layout/radial1"/>
    <dgm:cxn modelId="{6B853949-4D6A-4E60-B701-4519405FD663}" type="presParOf" srcId="{5CC8F7CD-A41E-4F9E-8F55-A08E037D784F}" destId="{EE86B799-5754-4DC1-9099-6BA9960E5D3D}" srcOrd="0" destOrd="0" presId="urn:microsoft.com/office/officeart/2005/8/layout/radial1"/>
    <dgm:cxn modelId="{D36D28F7-C1F2-40EE-8B74-20974C4BB512}" type="presParOf" srcId="{4BEDD147-64B1-47A9-8180-C0B1F1B67F73}" destId="{FA7D980A-859F-4623-AA34-224EF697DB38}" srcOrd="4" destOrd="0" presId="urn:microsoft.com/office/officeart/2005/8/layout/radial1"/>
    <dgm:cxn modelId="{0AD650CA-CCF3-4EB6-B0DE-E0DB7B353C0E}" type="presParOf" srcId="{4BEDD147-64B1-47A9-8180-C0B1F1B67F73}" destId="{894C0555-6A0B-492D-A253-93F355E8EE4A}" srcOrd="5" destOrd="0" presId="urn:microsoft.com/office/officeart/2005/8/layout/radial1"/>
    <dgm:cxn modelId="{02EB7B84-738C-4F93-A9E0-ED55B984AC96}" type="presParOf" srcId="{894C0555-6A0B-492D-A253-93F355E8EE4A}" destId="{3C10FE42-0138-45DB-BC19-B94D5336A265}" srcOrd="0" destOrd="0" presId="urn:microsoft.com/office/officeart/2005/8/layout/radial1"/>
    <dgm:cxn modelId="{4B358492-8EC7-44B5-BCB9-4C6B14683E10}" type="presParOf" srcId="{4BEDD147-64B1-47A9-8180-C0B1F1B67F73}" destId="{E11001B7-D75E-4C98-9F2D-BECD89CC5690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E35E5D-1F19-4869-A5F5-DD80D969D3B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29EBBE1-A2A9-438B-93DF-8E51A7B3EF15}">
      <dgm:prSet phldrT="[文字]" custT="1"/>
      <dgm:spPr/>
      <dgm:t>
        <a:bodyPr/>
        <a:lstStyle/>
        <a:p>
          <a:r>
            <a:rPr lang="en-US" altLang="zh-TW" sz="2000" dirty="0"/>
            <a:t>Positions</a:t>
          </a:r>
          <a:endParaRPr lang="zh-TW" altLang="en-US" sz="2000" dirty="0"/>
        </a:p>
      </dgm:t>
    </dgm:pt>
    <dgm:pt modelId="{E6ED454E-35D4-4D0B-B8E6-5E7D0D6FC313}" type="parTrans" cxnId="{F6A0EC7A-83E6-40D1-9251-801865CB5CD7}">
      <dgm:prSet/>
      <dgm:spPr/>
      <dgm:t>
        <a:bodyPr/>
        <a:lstStyle/>
        <a:p>
          <a:endParaRPr lang="zh-TW" altLang="en-US"/>
        </a:p>
      </dgm:t>
    </dgm:pt>
    <dgm:pt modelId="{737D17F1-9DBF-4631-A150-59A0DCA047BE}" type="sibTrans" cxnId="{F6A0EC7A-83E6-40D1-9251-801865CB5CD7}">
      <dgm:prSet/>
      <dgm:spPr/>
      <dgm:t>
        <a:bodyPr/>
        <a:lstStyle/>
        <a:p>
          <a:endParaRPr lang="zh-TW" altLang="en-US"/>
        </a:p>
      </dgm:t>
    </dgm:pt>
    <dgm:pt modelId="{23B9416A-77D4-4683-ADE0-4A2C39D3820B}">
      <dgm:prSet phldrT="[文字]" custT="1"/>
      <dgm:spPr/>
      <dgm:t>
        <a:bodyPr/>
        <a:lstStyle/>
        <a:p>
          <a:r>
            <a:rPr lang="en-US" altLang="zh-TW" sz="2000" dirty="0"/>
            <a:t>Technological assets</a:t>
          </a:r>
          <a:endParaRPr lang="zh-TW" altLang="en-US" sz="2000" dirty="0"/>
        </a:p>
      </dgm:t>
    </dgm:pt>
    <dgm:pt modelId="{862F35DE-B542-4B37-A7C0-2AE58571BB5E}" type="parTrans" cxnId="{D450CFFB-0BEC-45D0-8B5D-7009A5EE15C1}">
      <dgm:prSet/>
      <dgm:spPr/>
      <dgm:t>
        <a:bodyPr/>
        <a:lstStyle/>
        <a:p>
          <a:endParaRPr lang="zh-TW" altLang="en-US"/>
        </a:p>
      </dgm:t>
    </dgm:pt>
    <dgm:pt modelId="{A13BCD35-0116-467A-BC00-78149D4EB4E7}" type="sibTrans" cxnId="{D450CFFB-0BEC-45D0-8B5D-7009A5EE15C1}">
      <dgm:prSet/>
      <dgm:spPr/>
      <dgm:t>
        <a:bodyPr/>
        <a:lstStyle/>
        <a:p>
          <a:endParaRPr lang="zh-TW" altLang="en-US"/>
        </a:p>
      </dgm:t>
    </dgm:pt>
    <dgm:pt modelId="{C8DFBC7E-0304-404F-907B-751DBC4D58B7}">
      <dgm:prSet phldrT="[文字]" custT="1"/>
      <dgm:spPr/>
      <dgm:t>
        <a:bodyPr/>
        <a:lstStyle/>
        <a:p>
          <a:r>
            <a:rPr lang="en-US" altLang="zh-TW" sz="2000" dirty="0"/>
            <a:t>Complementary assets</a:t>
          </a:r>
          <a:endParaRPr lang="zh-TW" altLang="en-US" sz="2000" dirty="0"/>
        </a:p>
      </dgm:t>
    </dgm:pt>
    <dgm:pt modelId="{4353FF88-7F29-4EE1-AA4A-F41A0A289267}" type="parTrans" cxnId="{F737F455-37DC-428C-BB0C-A420AB7B24E9}">
      <dgm:prSet/>
      <dgm:spPr/>
      <dgm:t>
        <a:bodyPr/>
        <a:lstStyle/>
        <a:p>
          <a:endParaRPr lang="zh-TW" altLang="en-US"/>
        </a:p>
      </dgm:t>
    </dgm:pt>
    <dgm:pt modelId="{9AD2384E-C71C-45EE-A45F-A05E0D2D7BD7}" type="sibTrans" cxnId="{F737F455-37DC-428C-BB0C-A420AB7B24E9}">
      <dgm:prSet/>
      <dgm:spPr/>
      <dgm:t>
        <a:bodyPr/>
        <a:lstStyle/>
        <a:p>
          <a:endParaRPr lang="zh-TW" altLang="en-US"/>
        </a:p>
      </dgm:t>
    </dgm:pt>
    <dgm:pt modelId="{1A1B5CDB-7686-4124-AD3C-C0179F9DB5F5}">
      <dgm:prSet phldrT="[文字]" custT="1"/>
      <dgm:spPr/>
      <dgm:t>
        <a:bodyPr/>
        <a:lstStyle/>
        <a:p>
          <a:r>
            <a:rPr lang="en-US" altLang="zh-TW" sz="2000" dirty="0"/>
            <a:t>Reputational assets</a:t>
          </a:r>
          <a:endParaRPr lang="zh-TW" altLang="en-US" sz="2000" dirty="0"/>
        </a:p>
      </dgm:t>
    </dgm:pt>
    <dgm:pt modelId="{C777B1D5-1CC2-4DC0-B582-E5A5464EDB83}" type="parTrans" cxnId="{983DC11B-5C29-4A0D-80C1-5EDFC4CB9BA2}">
      <dgm:prSet/>
      <dgm:spPr/>
      <dgm:t>
        <a:bodyPr/>
        <a:lstStyle/>
        <a:p>
          <a:endParaRPr lang="zh-TW" altLang="en-US"/>
        </a:p>
      </dgm:t>
    </dgm:pt>
    <dgm:pt modelId="{5C0F3DCB-2C47-4CEC-B997-33A256C367A7}" type="sibTrans" cxnId="{983DC11B-5C29-4A0D-80C1-5EDFC4CB9BA2}">
      <dgm:prSet/>
      <dgm:spPr/>
      <dgm:t>
        <a:bodyPr/>
        <a:lstStyle/>
        <a:p>
          <a:endParaRPr lang="zh-TW" altLang="en-US"/>
        </a:p>
      </dgm:t>
    </dgm:pt>
    <dgm:pt modelId="{583F8A97-C854-4E3C-B12E-94CE4188A1C0}">
      <dgm:prSet phldrT="[文字]" custT="1"/>
      <dgm:spPr/>
      <dgm:t>
        <a:bodyPr/>
        <a:lstStyle/>
        <a:p>
          <a:r>
            <a:rPr lang="en-US" altLang="zh-TW" sz="2000" dirty="0"/>
            <a:t>Financial assets</a:t>
          </a:r>
          <a:endParaRPr lang="zh-TW" altLang="en-US" sz="2000" dirty="0"/>
        </a:p>
      </dgm:t>
    </dgm:pt>
    <dgm:pt modelId="{8AA51D25-320E-4611-80B7-6999849003BB}" type="parTrans" cxnId="{F74BC6BC-D88A-4DBA-8F95-09BB7D037FE7}">
      <dgm:prSet/>
      <dgm:spPr/>
      <dgm:t>
        <a:bodyPr/>
        <a:lstStyle/>
        <a:p>
          <a:endParaRPr lang="zh-TW" altLang="en-US"/>
        </a:p>
      </dgm:t>
    </dgm:pt>
    <dgm:pt modelId="{7D9D1D3B-1599-4C87-B7B9-9DFC3C9BF01E}" type="sibTrans" cxnId="{F74BC6BC-D88A-4DBA-8F95-09BB7D037FE7}">
      <dgm:prSet/>
      <dgm:spPr/>
      <dgm:t>
        <a:bodyPr/>
        <a:lstStyle/>
        <a:p>
          <a:endParaRPr lang="zh-TW" altLang="en-US"/>
        </a:p>
      </dgm:t>
    </dgm:pt>
    <dgm:pt modelId="{F1307667-6E95-47D0-8CF2-C03B5DECD807}" type="pres">
      <dgm:prSet presAssocID="{3CE35E5D-1F19-4869-A5F5-DD80D969D3B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53849A6-9F5E-4346-A4A1-9A2B1AFE214A}" type="pres">
      <dgm:prSet presAssocID="{E29EBBE1-A2A9-438B-93DF-8E51A7B3EF15}" presName="centerShape" presStyleLbl="node0" presStyleIdx="0" presStyleCnt="1" custScaleX="124948" custLinFactX="-38584" custLinFactNeighborX="-100000" custLinFactNeighborY="-1057"/>
      <dgm:spPr/>
    </dgm:pt>
    <dgm:pt modelId="{37549FCF-B181-43D0-A5C5-76172C60494B}" type="pres">
      <dgm:prSet presAssocID="{862F35DE-B542-4B37-A7C0-2AE58571BB5E}" presName="Name9" presStyleLbl="parChTrans1D2" presStyleIdx="0" presStyleCnt="4"/>
      <dgm:spPr/>
    </dgm:pt>
    <dgm:pt modelId="{DC340777-8727-49CC-90A3-249920DFA83C}" type="pres">
      <dgm:prSet presAssocID="{862F35DE-B542-4B37-A7C0-2AE58571BB5E}" presName="connTx" presStyleLbl="parChTrans1D2" presStyleIdx="0" presStyleCnt="4"/>
      <dgm:spPr/>
    </dgm:pt>
    <dgm:pt modelId="{DDC7AAFD-1EC6-447E-9CC1-C2468DE77EA4}" type="pres">
      <dgm:prSet presAssocID="{23B9416A-77D4-4683-ADE0-4A2C39D3820B}" presName="node" presStyleLbl="node1" presStyleIdx="0" presStyleCnt="4" custScaleX="164232" custRadScaleRad="141557" custRadScaleInc="-88144">
        <dgm:presLayoutVars>
          <dgm:bulletEnabled val="1"/>
        </dgm:presLayoutVars>
      </dgm:prSet>
      <dgm:spPr/>
    </dgm:pt>
    <dgm:pt modelId="{39B6D3A5-158D-462A-9BF3-C49E55179DBC}" type="pres">
      <dgm:prSet presAssocID="{4353FF88-7F29-4EE1-AA4A-F41A0A289267}" presName="Name9" presStyleLbl="parChTrans1D2" presStyleIdx="1" presStyleCnt="4"/>
      <dgm:spPr/>
    </dgm:pt>
    <dgm:pt modelId="{318F17BA-39C1-432E-A262-D40FD76FF12E}" type="pres">
      <dgm:prSet presAssocID="{4353FF88-7F29-4EE1-AA4A-F41A0A289267}" presName="connTx" presStyleLbl="parChTrans1D2" presStyleIdx="1" presStyleCnt="4"/>
      <dgm:spPr/>
    </dgm:pt>
    <dgm:pt modelId="{248DC735-CB3E-42FC-92F3-0E907C541CC8}" type="pres">
      <dgm:prSet presAssocID="{C8DFBC7E-0304-404F-907B-751DBC4D58B7}" presName="node" presStyleLbl="node1" presStyleIdx="1" presStyleCnt="4" custScaleX="198707" custScaleY="90941" custRadScaleRad="102065" custRadScaleInc="-156198">
        <dgm:presLayoutVars>
          <dgm:bulletEnabled val="1"/>
        </dgm:presLayoutVars>
      </dgm:prSet>
      <dgm:spPr/>
    </dgm:pt>
    <dgm:pt modelId="{9DF63799-BDBC-41C4-9579-CCD1702CE803}" type="pres">
      <dgm:prSet presAssocID="{C777B1D5-1CC2-4DC0-B582-E5A5464EDB83}" presName="Name9" presStyleLbl="parChTrans1D2" presStyleIdx="2" presStyleCnt="4"/>
      <dgm:spPr/>
    </dgm:pt>
    <dgm:pt modelId="{883B0E8C-95DD-4B07-87D1-EB8DFD67F067}" type="pres">
      <dgm:prSet presAssocID="{C777B1D5-1CC2-4DC0-B582-E5A5464EDB83}" presName="connTx" presStyleLbl="parChTrans1D2" presStyleIdx="2" presStyleCnt="4"/>
      <dgm:spPr/>
    </dgm:pt>
    <dgm:pt modelId="{E835FD8C-378A-4226-8CC6-1001BCE3A690}" type="pres">
      <dgm:prSet presAssocID="{1A1B5CDB-7686-4124-AD3C-C0179F9DB5F5}" presName="node" presStyleLbl="node1" presStyleIdx="2" presStyleCnt="4" custScaleX="178857" custScaleY="83833" custRadScaleRad="247148" custRadScaleInc="-224641">
        <dgm:presLayoutVars>
          <dgm:bulletEnabled val="1"/>
        </dgm:presLayoutVars>
      </dgm:prSet>
      <dgm:spPr/>
    </dgm:pt>
    <dgm:pt modelId="{95750C20-DD21-420C-BD23-1797B8BB324E}" type="pres">
      <dgm:prSet presAssocID="{8AA51D25-320E-4611-80B7-6999849003BB}" presName="Name9" presStyleLbl="parChTrans1D2" presStyleIdx="3" presStyleCnt="4"/>
      <dgm:spPr/>
    </dgm:pt>
    <dgm:pt modelId="{8DD68374-FCEC-427E-8D4F-030B94C57D2A}" type="pres">
      <dgm:prSet presAssocID="{8AA51D25-320E-4611-80B7-6999849003BB}" presName="connTx" presStyleLbl="parChTrans1D2" presStyleIdx="3" presStyleCnt="4"/>
      <dgm:spPr/>
    </dgm:pt>
    <dgm:pt modelId="{A18AC283-4500-4884-8F36-5E73681F070B}" type="pres">
      <dgm:prSet presAssocID="{583F8A97-C854-4E3C-B12E-94CE4188A1C0}" presName="node" presStyleLbl="node1" presStyleIdx="3" presStyleCnt="4" custScaleX="156134" custRadScaleRad="168432" custRadScaleInc="331301">
        <dgm:presLayoutVars>
          <dgm:bulletEnabled val="1"/>
        </dgm:presLayoutVars>
      </dgm:prSet>
      <dgm:spPr/>
    </dgm:pt>
  </dgm:ptLst>
  <dgm:cxnLst>
    <dgm:cxn modelId="{AB5A7C10-F5D9-4807-8CB1-E0A905E8E9DF}" type="presOf" srcId="{8AA51D25-320E-4611-80B7-6999849003BB}" destId="{8DD68374-FCEC-427E-8D4F-030B94C57D2A}" srcOrd="1" destOrd="0" presId="urn:microsoft.com/office/officeart/2005/8/layout/radial1"/>
    <dgm:cxn modelId="{AE4A901B-E01A-41BC-870E-3D785F0BC4EC}" type="presOf" srcId="{C8DFBC7E-0304-404F-907B-751DBC4D58B7}" destId="{248DC735-CB3E-42FC-92F3-0E907C541CC8}" srcOrd="0" destOrd="0" presId="urn:microsoft.com/office/officeart/2005/8/layout/radial1"/>
    <dgm:cxn modelId="{983DC11B-5C29-4A0D-80C1-5EDFC4CB9BA2}" srcId="{E29EBBE1-A2A9-438B-93DF-8E51A7B3EF15}" destId="{1A1B5CDB-7686-4124-AD3C-C0179F9DB5F5}" srcOrd="2" destOrd="0" parTransId="{C777B1D5-1CC2-4DC0-B582-E5A5464EDB83}" sibTransId="{5C0F3DCB-2C47-4CEC-B997-33A256C367A7}"/>
    <dgm:cxn modelId="{94245432-DB90-437D-AF83-C6FC44CE5F68}" type="presOf" srcId="{862F35DE-B542-4B37-A7C0-2AE58571BB5E}" destId="{DC340777-8727-49CC-90A3-249920DFA83C}" srcOrd="1" destOrd="0" presId="urn:microsoft.com/office/officeart/2005/8/layout/radial1"/>
    <dgm:cxn modelId="{DEBC0E34-6045-4810-AFE4-371B81A093CC}" type="presOf" srcId="{862F35DE-B542-4B37-A7C0-2AE58571BB5E}" destId="{37549FCF-B181-43D0-A5C5-76172C60494B}" srcOrd="0" destOrd="0" presId="urn:microsoft.com/office/officeart/2005/8/layout/radial1"/>
    <dgm:cxn modelId="{CD85C671-5557-4B82-ADED-6E3170A14FEA}" type="presOf" srcId="{583F8A97-C854-4E3C-B12E-94CE4188A1C0}" destId="{A18AC283-4500-4884-8F36-5E73681F070B}" srcOrd="0" destOrd="0" presId="urn:microsoft.com/office/officeart/2005/8/layout/radial1"/>
    <dgm:cxn modelId="{F737F455-37DC-428C-BB0C-A420AB7B24E9}" srcId="{E29EBBE1-A2A9-438B-93DF-8E51A7B3EF15}" destId="{C8DFBC7E-0304-404F-907B-751DBC4D58B7}" srcOrd="1" destOrd="0" parTransId="{4353FF88-7F29-4EE1-AA4A-F41A0A289267}" sibTransId="{9AD2384E-C71C-45EE-A45F-A05E0D2D7BD7}"/>
    <dgm:cxn modelId="{F6A0EC7A-83E6-40D1-9251-801865CB5CD7}" srcId="{3CE35E5D-1F19-4869-A5F5-DD80D969D3BE}" destId="{E29EBBE1-A2A9-438B-93DF-8E51A7B3EF15}" srcOrd="0" destOrd="0" parTransId="{E6ED454E-35D4-4D0B-B8E6-5E7D0D6FC313}" sibTransId="{737D17F1-9DBF-4631-A150-59A0DCA047BE}"/>
    <dgm:cxn modelId="{3FB7F689-2C56-4E91-AF03-419B374D37E5}" type="presOf" srcId="{4353FF88-7F29-4EE1-AA4A-F41A0A289267}" destId="{39B6D3A5-158D-462A-9BF3-C49E55179DBC}" srcOrd="0" destOrd="0" presId="urn:microsoft.com/office/officeart/2005/8/layout/radial1"/>
    <dgm:cxn modelId="{026613B0-CF80-4629-8742-2E6302BA5A81}" type="presOf" srcId="{23B9416A-77D4-4683-ADE0-4A2C39D3820B}" destId="{DDC7AAFD-1EC6-447E-9CC1-C2468DE77EA4}" srcOrd="0" destOrd="0" presId="urn:microsoft.com/office/officeart/2005/8/layout/radial1"/>
    <dgm:cxn modelId="{B6B5E0BA-F3B7-42D8-9BEB-AB071270D20A}" type="presOf" srcId="{8AA51D25-320E-4611-80B7-6999849003BB}" destId="{95750C20-DD21-420C-BD23-1797B8BB324E}" srcOrd="0" destOrd="0" presId="urn:microsoft.com/office/officeart/2005/8/layout/radial1"/>
    <dgm:cxn modelId="{F74BC6BC-D88A-4DBA-8F95-09BB7D037FE7}" srcId="{E29EBBE1-A2A9-438B-93DF-8E51A7B3EF15}" destId="{583F8A97-C854-4E3C-B12E-94CE4188A1C0}" srcOrd="3" destOrd="0" parTransId="{8AA51D25-320E-4611-80B7-6999849003BB}" sibTransId="{7D9D1D3B-1599-4C87-B7B9-9DFC3C9BF01E}"/>
    <dgm:cxn modelId="{6CEFCABE-6B06-4098-B8EC-54635289B03A}" type="presOf" srcId="{C777B1D5-1CC2-4DC0-B582-E5A5464EDB83}" destId="{883B0E8C-95DD-4B07-87D1-EB8DFD67F067}" srcOrd="1" destOrd="0" presId="urn:microsoft.com/office/officeart/2005/8/layout/radial1"/>
    <dgm:cxn modelId="{E8D70FC8-F899-4639-96B2-979A2DC97642}" type="presOf" srcId="{E29EBBE1-A2A9-438B-93DF-8E51A7B3EF15}" destId="{653849A6-9F5E-4346-A4A1-9A2B1AFE214A}" srcOrd="0" destOrd="0" presId="urn:microsoft.com/office/officeart/2005/8/layout/radial1"/>
    <dgm:cxn modelId="{F5D544CA-4438-4644-8C93-67E4FF60055D}" type="presOf" srcId="{C777B1D5-1CC2-4DC0-B582-E5A5464EDB83}" destId="{9DF63799-BDBC-41C4-9579-CCD1702CE803}" srcOrd="0" destOrd="0" presId="urn:microsoft.com/office/officeart/2005/8/layout/radial1"/>
    <dgm:cxn modelId="{43EC20DF-A8DB-497F-8807-7C907493E4AC}" type="presOf" srcId="{1A1B5CDB-7686-4124-AD3C-C0179F9DB5F5}" destId="{E835FD8C-378A-4226-8CC6-1001BCE3A690}" srcOrd="0" destOrd="0" presId="urn:microsoft.com/office/officeart/2005/8/layout/radial1"/>
    <dgm:cxn modelId="{595F8BE9-9928-485C-BEC4-8E0216ACAE7D}" type="presOf" srcId="{4353FF88-7F29-4EE1-AA4A-F41A0A289267}" destId="{318F17BA-39C1-432E-A262-D40FD76FF12E}" srcOrd="1" destOrd="0" presId="urn:microsoft.com/office/officeart/2005/8/layout/radial1"/>
    <dgm:cxn modelId="{CBE634F0-9BC5-4808-B8BF-5CB865D2B839}" type="presOf" srcId="{3CE35E5D-1F19-4869-A5F5-DD80D969D3BE}" destId="{F1307667-6E95-47D0-8CF2-C03B5DECD807}" srcOrd="0" destOrd="0" presId="urn:microsoft.com/office/officeart/2005/8/layout/radial1"/>
    <dgm:cxn modelId="{D450CFFB-0BEC-45D0-8B5D-7009A5EE15C1}" srcId="{E29EBBE1-A2A9-438B-93DF-8E51A7B3EF15}" destId="{23B9416A-77D4-4683-ADE0-4A2C39D3820B}" srcOrd="0" destOrd="0" parTransId="{862F35DE-B542-4B37-A7C0-2AE58571BB5E}" sibTransId="{A13BCD35-0116-467A-BC00-78149D4EB4E7}"/>
    <dgm:cxn modelId="{C1453CBF-4E03-4089-9733-A6FF8092A272}" type="presParOf" srcId="{F1307667-6E95-47D0-8CF2-C03B5DECD807}" destId="{653849A6-9F5E-4346-A4A1-9A2B1AFE214A}" srcOrd="0" destOrd="0" presId="urn:microsoft.com/office/officeart/2005/8/layout/radial1"/>
    <dgm:cxn modelId="{AEA7B4E0-838B-4B4E-8E55-B9D50C9563E9}" type="presParOf" srcId="{F1307667-6E95-47D0-8CF2-C03B5DECD807}" destId="{37549FCF-B181-43D0-A5C5-76172C60494B}" srcOrd="1" destOrd="0" presId="urn:microsoft.com/office/officeart/2005/8/layout/radial1"/>
    <dgm:cxn modelId="{59EA140E-F7C0-448E-9EA8-7497E58C82A9}" type="presParOf" srcId="{37549FCF-B181-43D0-A5C5-76172C60494B}" destId="{DC340777-8727-49CC-90A3-249920DFA83C}" srcOrd="0" destOrd="0" presId="urn:microsoft.com/office/officeart/2005/8/layout/radial1"/>
    <dgm:cxn modelId="{2C4BDAC8-447D-4246-B4F2-6361D54847FD}" type="presParOf" srcId="{F1307667-6E95-47D0-8CF2-C03B5DECD807}" destId="{DDC7AAFD-1EC6-447E-9CC1-C2468DE77EA4}" srcOrd="2" destOrd="0" presId="urn:microsoft.com/office/officeart/2005/8/layout/radial1"/>
    <dgm:cxn modelId="{F72C7A5D-9507-4132-8C4D-AFB9855C7114}" type="presParOf" srcId="{F1307667-6E95-47D0-8CF2-C03B5DECD807}" destId="{39B6D3A5-158D-462A-9BF3-C49E55179DBC}" srcOrd="3" destOrd="0" presId="urn:microsoft.com/office/officeart/2005/8/layout/radial1"/>
    <dgm:cxn modelId="{39AF0225-5AD8-49A1-8B88-959A67C98120}" type="presParOf" srcId="{39B6D3A5-158D-462A-9BF3-C49E55179DBC}" destId="{318F17BA-39C1-432E-A262-D40FD76FF12E}" srcOrd="0" destOrd="0" presId="urn:microsoft.com/office/officeart/2005/8/layout/radial1"/>
    <dgm:cxn modelId="{78F7AF9C-E6E8-486C-BC1F-4028F4150C57}" type="presParOf" srcId="{F1307667-6E95-47D0-8CF2-C03B5DECD807}" destId="{248DC735-CB3E-42FC-92F3-0E907C541CC8}" srcOrd="4" destOrd="0" presId="urn:microsoft.com/office/officeart/2005/8/layout/radial1"/>
    <dgm:cxn modelId="{B133ED82-A25D-4D51-82B1-7B4905830AF3}" type="presParOf" srcId="{F1307667-6E95-47D0-8CF2-C03B5DECD807}" destId="{9DF63799-BDBC-41C4-9579-CCD1702CE803}" srcOrd="5" destOrd="0" presId="urn:microsoft.com/office/officeart/2005/8/layout/radial1"/>
    <dgm:cxn modelId="{5101241F-CE04-4D7E-B2B1-B3EBEB88B6A7}" type="presParOf" srcId="{9DF63799-BDBC-41C4-9579-CCD1702CE803}" destId="{883B0E8C-95DD-4B07-87D1-EB8DFD67F067}" srcOrd="0" destOrd="0" presId="urn:microsoft.com/office/officeart/2005/8/layout/radial1"/>
    <dgm:cxn modelId="{0F011564-3131-41E4-A2C9-B96D258766CD}" type="presParOf" srcId="{F1307667-6E95-47D0-8CF2-C03B5DECD807}" destId="{E835FD8C-378A-4226-8CC6-1001BCE3A690}" srcOrd="6" destOrd="0" presId="urn:microsoft.com/office/officeart/2005/8/layout/radial1"/>
    <dgm:cxn modelId="{756E33E4-3E3C-40EB-8286-911507D8247A}" type="presParOf" srcId="{F1307667-6E95-47D0-8CF2-C03B5DECD807}" destId="{95750C20-DD21-420C-BD23-1797B8BB324E}" srcOrd="7" destOrd="0" presId="urn:microsoft.com/office/officeart/2005/8/layout/radial1"/>
    <dgm:cxn modelId="{F2C91C31-66BD-4BBE-BA27-F159BACCEA7C}" type="presParOf" srcId="{95750C20-DD21-420C-BD23-1797B8BB324E}" destId="{8DD68374-FCEC-427E-8D4F-030B94C57D2A}" srcOrd="0" destOrd="0" presId="urn:microsoft.com/office/officeart/2005/8/layout/radial1"/>
    <dgm:cxn modelId="{BDF16EBA-943B-450E-B1CC-E23463C99B88}" type="presParOf" srcId="{F1307667-6E95-47D0-8CF2-C03B5DECD807}" destId="{A18AC283-4500-4884-8F36-5E73681F070B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FA1E90-9CD7-470B-B5E9-2E372A09115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81F379E-2225-4060-9192-B580CA7BA2F4}">
      <dgm:prSet phldrT="[文字]" custT="1"/>
      <dgm:spPr/>
      <dgm:t>
        <a:bodyPr/>
        <a:lstStyle/>
        <a:p>
          <a:r>
            <a:rPr lang="en-US" altLang="zh-TW" sz="2000" dirty="0"/>
            <a:t>Market assets</a:t>
          </a:r>
          <a:endParaRPr lang="zh-TW" altLang="en-US" sz="2000" dirty="0"/>
        </a:p>
      </dgm:t>
    </dgm:pt>
    <dgm:pt modelId="{2E0D0ED8-B6F5-4860-B042-BA748906DD19}">
      <dgm:prSet phldrT="[文字]" custT="1"/>
      <dgm:spPr/>
      <dgm:t>
        <a:bodyPr/>
        <a:lstStyle/>
        <a:p>
          <a:r>
            <a:rPr lang="en-US" altLang="zh-TW" sz="2000" dirty="0"/>
            <a:t>Organizational boundaries</a:t>
          </a:r>
          <a:endParaRPr lang="zh-TW" altLang="en-US" sz="2000" dirty="0"/>
        </a:p>
      </dgm:t>
    </dgm:pt>
    <dgm:pt modelId="{2B1991B1-022C-4CD2-B6B3-900EE8507039}">
      <dgm:prSet phldrT="[文字]" custT="1"/>
      <dgm:spPr/>
      <dgm:t>
        <a:bodyPr/>
        <a:lstStyle/>
        <a:p>
          <a:r>
            <a:rPr lang="en-US" altLang="zh-TW" sz="2000" dirty="0"/>
            <a:t>Institutional assets</a:t>
          </a:r>
          <a:endParaRPr lang="zh-TW" altLang="en-US" sz="2000" dirty="0"/>
        </a:p>
      </dgm:t>
    </dgm:pt>
    <dgm:pt modelId="{FCA59351-BB5E-468A-A81B-3F5D0507233C}">
      <dgm:prSet phldrT="[文字]" custT="1"/>
      <dgm:spPr/>
      <dgm:t>
        <a:bodyPr/>
        <a:lstStyle/>
        <a:p>
          <a:r>
            <a:rPr lang="en-US" altLang="zh-TW" sz="2000" dirty="0"/>
            <a:t>Structural assets</a:t>
          </a:r>
          <a:endParaRPr lang="zh-TW" altLang="en-US" sz="2000" dirty="0"/>
        </a:p>
      </dgm:t>
    </dgm:pt>
    <dgm:pt modelId="{43EE0BCE-F8CC-4257-8CDA-F2603CAB39F2}">
      <dgm:prSet phldrT="[文字]" custT="1"/>
      <dgm:spPr>
        <a:solidFill>
          <a:srgbClr val="002060"/>
        </a:solidFill>
      </dgm:spPr>
      <dgm:t>
        <a:bodyPr/>
        <a:lstStyle/>
        <a:p>
          <a:r>
            <a:rPr lang="en-US" altLang="zh-TW" sz="2000" dirty="0"/>
            <a:t>Positions </a:t>
          </a:r>
          <a:endParaRPr lang="zh-TW" altLang="en-US" sz="2000" dirty="0"/>
        </a:p>
      </dgm:t>
    </dgm:pt>
    <dgm:pt modelId="{F016B01F-E4C9-4C2B-99AC-56EAA9EC983E}" type="sibTrans" cxnId="{574EAEC7-8A86-497D-8154-994195D8384A}">
      <dgm:prSet/>
      <dgm:spPr/>
      <dgm:t>
        <a:bodyPr/>
        <a:lstStyle/>
        <a:p>
          <a:endParaRPr lang="zh-TW" altLang="en-US"/>
        </a:p>
      </dgm:t>
    </dgm:pt>
    <dgm:pt modelId="{CBDB0223-8068-409B-B9DC-4A0A85C98359}" type="parTrans" cxnId="{574EAEC7-8A86-497D-8154-994195D8384A}">
      <dgm:prSet/>
      <dgm:spPr/>
      <dgm:t>
        <a:bodyPr/>
        <a:lstStyle/>
        <a:p>
          <a:endParaRPr lang="zh-TW" altLang="en-US"/>
        </a:p>
      </dgm:t>
    </dgm:pt>
    <dgm:pt modelId="{B846FFE1-38D7-43B9-928A-F1AD6FAEC250}" type="sibTrans" cxnId="{00AF0BEF-DF4F-45C1-A2E2-8449F2FDEC3E}">
      <dgm:prSet/>
      <dgm:spPr/>
      <dgm:t>
        <a:bodyPr/>
        <a:lstStyle/>
        <a:p>
          <a:endParaRPr lang="zh-TW" altLang="en-US"/>
        </a:p>
      </dgm:t>
    </dgm:pt>
    <dgm:pt modelId="{888189C0-710B-4B4D-A6A7-B1F48F87A885}" type="parTrans" cxnId="{00AF0BEF-DF4F-45C1-A2E2-8449F2FDEC3E}">
      <dgm:prSet/>
      <dgm:spPr/>
      <dgm:t>
        <a:bodyPr/>
        <a:lstStyle/>
        <a:p>
          <a:endParaRPr lang="zh-TW" altLang="en-US"/>
        </a:p>
      </dgm:t>
    </dgm:pt>
    <dgm:pt modelId="{DA6E5B1B-CC4D-4D20-954C-F44DC5106094}" type="sibTrans" cxnId="{94C0A878-6F9F-4C62-8C1D-2E50242F6431}">
      <dgm:prSet/>
      <dgm:spPr/>
      <dgm:t>
        <a:bodyPr/>
        <a:lstStyle/>
        <a:p>
          <a:endParaRPr lang="zh-TW" altLang="en-US"/>
        </a:p>
      </dgm:t>
    </dgm:pt>
    <dgm:pt modelId="{ED73D054-98EA-42DC-B01A-43EAA9BDC49F}" type="parTrans" cxnId="{94C0A878-6F9F-4C62-8C1D-2E50242F6431}">
      <dgm:prSet/>
      <dgm:spPr/>
      <dgm:t>
        <a:bodyPr/>
        <a:lstStyle/>
        <a:p>
          <a:endParaRPr lang="zh-TW" altLang="en-US"/>
        </a:p>
      </dgm:t>
    </dgm:pt>
    <dgm:pt modelId="{3209069A-F38C-4D98-9228-A267E3C59D39}" type="sibTrans" cxnId="{1B539A97-86FC-4B93-8A40-40AC258BA176}">
      <dgm:prSet/>
      <dgm:spPr/>
      <dgm:t>
        <a:bodyPr/>
        <a:lstStyle/>
        <a:p>
          <a:endParaRPr lang="zh-TW" altLang="en-US"/>
        </a:p>
      </dgm:t>
    </dgm:pt>
    <dgm:pt modelId="{04DFB25C-B058-428D-97CD-E6DF044B114E}" type="parTrans" cxnId="{1B539A97-86FC-4B93-8A40-40AC258BA176}">
      <dgm:prSet/>
      <dgm:spPr/>
      <dgm:t>
        <a:bodyPr/>
        <a:lstStyle/>
        <a:p>
          <a:endParaRPr lang="zh-TW" altLang="en-US"/>
        </a:p>
      </dgm:t>
    </dgm:pt>
    <dgm:pt modelId="{D8CE06C4-0E8F-4BA6-A365-9E71792DA587}" type="sibTrans" cxnId="{07ECEEE8-D210-47A9-8E21-E72987B304B9}">
      <dgm:prSet/>
      <dgm:spPr/>
      <dgm:t>
        <a:bodyPr/>
        <a:lstStyle/>
        <a:p>
          <a:endParaRPr lang="zh-TW" altLang="en-US"/>
        </a:p>
      </dgm:t>
    </dgm:pt>
    <dgm:pt modelId="{B39B5725-B31E-41B4-B518-53859C222658}" type="parTrans" cxnId="{07ECEEE8-D210-47A9-8E21-E72987B304B9}">
      <dgm:prSet/>
      <dgm:spPr/>
      <dgm:t>
        <a:bodyPr/>
        <a:lstStyle/>
        <a:p>
          <a:endParaRPr lang="zh-TW" altLang="en-US"/>
        </a:p>
      </dgm:t>
    </dgm:pt>
    <dgm:pt modelId="{7F66B821-816D-4D96-8F83-D0936296C7D1}" type="pres">
      <dgm:prSet presAssocID="{88FA1E90-9CD7-470B-B5E9-2E372A09115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C239D9-954F-47B8-894C-2450D721ED11}" type="pres">
      <dgm:prSet presAssocID="{43EE0BCE-F8CC-4257-8CDA-F2603CAB39F2}" presName="centerShape" presStyleLbl="node0" presStyleIdx="0" presStyleCnt="1" custScaleX="114775" custScaleY="111146" custLinFactNeighborX="-99959" custLinFactNeighborY="12412"/>
      <dgm:spPr/>
    </dgm:pt>
    <dgm:pt modelId="{60973843-22B9-49F5-9384-51F259D0C79E}" type="pres">
      <dgm:prSet presAssocID="{B39B5725-B31E-41B4-B518-53859C222658}" presName="Name9" presStyleLbl="parChTrans1D2" presStyleIdx="0" presStyleCnt="4"/>
      <dgm:spPr/>
    </dgm:pt>
    <dgm:pt modelId="{D802B816-1622-4375-ACEC-A98604A26DA1}" type="pres">
      <dgm:prSet presAssocID="{B39B5725-B31E-41B4-B518-53859C222658}" presName="connTx" presStyleLbl="parChTrans1D2" presStyleIdx="0" presStyleCnt="4"/>
      <dgm:spPr/>
    </dgm:pt>
    <dgm:pt modelId="{91786926-3DE5-423D-98BF-EC394E448407}" type="pres">
      <dgm:prSet presAssocID="{FCA59351-BB5E-468A-A81B-3F5D0507233C}" presName="node" presStyleLbl="node1" presStyleIdx="0" presStyleCnt="4" custScaleX="125315" custScaleY="98435" custRadScaleRad="202017" custRadScaleInc="227612">
        <dgm:presLayoutVars>
          <dgm:bulletEnabled val="1"/>
        </dgm:presLayoutVars>
      </dgm:prSet>
      <dgm:spPr/>
    </dgm:pt>
    <dgm:pt modelId="{001639C3-7C6B-445A-9AE4-6988143B5CA3}" type="pres">
      <dgm:prSet presAssocID="{04DFB25C-B058-428D-97CD-E6DF044B114E}" presName="Name9" presStyleLbl="parChTrans1D2" presStyleIdx="1" presStyleCnt="4"/>
      <dgm:spPr/>
    </dgm:pt>
    <dgm:pt modelId="{28DDD53B-58A9-4858-8A18-DC9335DA8158}" type="pres">
      <dgm:prSet presAssocID="{04DFB25C-B058-428D-97CD-E6DF044B114E}" presName="connTx" presStyleLbl="parChTrans1D2" presStyleIdx="1" presStyleCnt="4"/>
      <dgm:spPr/>
    </dgm:pt>
    <dgm:pt modelId="{342B0900-1370-4966-B55D-789BF8B80FA0}" type="pres">
      <dgm:prSet presAssocID="{2B1991B1-022C-4CD2-B6B3-900EE8507039}" presName="node" presStyleLbl="node1" presStyleIdx="1" presStyleCnt="4" custScaleX="137621" custScaleY="103100" custRadScaleRad="153640" custRadScaleInc="73837">
        <dgm:presLayoutVars>
          <dgm:bulletEnabled val="1"/>
        </dgm:presLayoutVars>
      </dgm:prSet>
      <dgm:spPr/>
    </dgm:pt>
    <dgm:pt modelId="{1B0534DD-95B3-4ABF-9F2D-C86EAFFB7BDA}" type="pres">
      <dgm:prSet presAssocID="{ED73D054-98EA-42DC-B01A-43EAA9BDC49F}" presName="Name9" presStyleLbl="parChTrans1D2" presStyleIdx="2" presStyleCnt="4"/>
      <dgm:spPr/>
    </dgm:pt>
    <dgm:pt modelId="{CC301B67-D079-43DD-9DEF-331639E4767A}" type="pres">
      <dgm:prSet presAssocID="{ED73D054-98EA-42DC-B01A-43EAA9BDC49F}" presName="connTx" presStyleLbl="parChTrans1D2" presStyleIdx="2" presStyleCnt="4"/>
      <dgm:spPr/>
    </dgm:pt>
    <dgm:pt modelId="{DDEB0AC8-217C-4548-9889-F5DD38FDCF10}" type="pres">
      <dgm:prSet presAssocID="{2E0D0ED8-B6F5-4860-B042-BA748906DD19}" presName="node" presStyleLbl="node1" presStyleIdx="2" presStyleCnt="4" custScaleX="167436" custRadScaleRad="123711" custRadScaleInc="69898">
        <dgm:presLayoutVars>
          <dgm:bulletEnabled val="1"/>
        </dgm:presLayoutVars>
      </dgm:prSet>
      <dgm:spPr/>
    </dgm:pt>
    <dgm:pt modelId="{A88CCDAF-C18B-486E-B0D3-0AECA0355E2B}" type="pres">
      <dgm:prSet presAssocID="{888189C0-710B-4B4D-A6A7-B1F48F87A885}" presName="Name9" presStyleLbl="parChTrans1D2" presStyleIdx="3" presStyleCnt="4"/>
      <dgm:spPr/>
    </dgm:pt>
    <dgm:pt modelId="{7545A52C-1143-4902-B293-BEC70A36042F}" type="pres">
      <dgm:prSet presAssocID="{888189C0-710B-4B4D-A6A7-B1F48F87A885}" presName="connTx" presStyleLbl="parChTrans1D2" presStyleIdx="3" presStyleCnt="4"/>
      <dgm:spPr/>
    </dgm:pt>
    <dgm:pt modelId="{3D391606-E869-43EC-87ED-E4A1246EE05A}" type="pres">
      <dgm:prSet presAssocID="{D81F379E-2225-4060-9192-B580CA7BA2F4}" presName="node" presStyleLbl="node1" presStyleIdx="3" presStyleCnt="4" custScaleX="129975" custRadScaleRad="111576" custRadScaleInc="-238711">
        <dgm:presLayoutVars>
          <dgm:bulletEnabled val="1"/>
        </dgm:presLayoutVars>
      </dgm:prSet>
      <dgm:spPr/>
    </dgm:pt>
  </dgm:ptLst>
  <dgm:cxnLst>
    <dgm:cxn modelId="{1842A210-776E-4BF6-A626-D44E08B90EF3}" type="presOf" srcId="{D81F379E-2225-4060-9192-B580CA7BA2F4}" destId="{3D391606-E869-43EC-87ED-E4A1246EE05A}" srcOrd="0" destOrd="0" presId="urn:microsoft.com/office/officeart/2005/8/layout/radial1"/>
    <dgm:cxn modelId="{572EE039-CCE9-47D1-A24B-413B59A592D3}" type="presOf" srcId="{B39B5725-B31E-41B4-B518-53859C222658}" destId="{D802B816-1622-4375-ACEC-A98604A26DA1}" srcOrd="1" destOrd="0" presId="urn:microsoft.com/office/officeart/2005/8/layout/radial1"/>
    <dgm:cxn modelId="{DAC9A33A-5A6B-4ED5-9430-89A075B017F9}" type="presOf" srcId="{04DFB25C-B058-428D-97CD-E6DF044B114E}" destId="{001639C3-7C6B-445A-9AE4-6988143B5CA3}" srcOrd="0" destOrd="0" presId="urn:microsoft.com/office/officeart/2005/8/layout/radial1"/>
    <dgm:cxn modelId="{94C0A878-6F9F-4C62-8C1D-2E50242F6431}" srcId="{43EE0BCE-F8CC-4257-8CDA-F2603CAB39F2}" destId="{2E0D0ED8-B6F5-4860-B042-BA748906DD19}" srcOrd="2" destOrd="0" parTransId="{ED73D054-98EA-42DC-B01A-43EAA9BDC49F}" sibTransId="{DA6E5B1B-CC4D-4D20-954C-F44DC5106094}"/>
    <dgm:cxn modelId="{D1FDD679-F65A-46A3-94CB-8F405D43A05F}" type="presOf" srcId="{B39B5725-B31E-41B4-B518-53859C222658}" destId="{60973843-22B9-49F5-9384-51F259D0C79E}" srcOrd="0" destOrd="0" presId="urn:microsoft.com/office/officeart/2005/8/layout/radial1"/>
    <dgm:cxn modelId="{23BAB28C-877D-4982-8D39-FD0569240DF5}" type="presOf" srcId="{2B1991B1-022C-4CD2-B6B3-900EE8507039}" destId="{342B0900-1370-4966-B55D-789BF8B80FA0}" srcOrd="0" destOrd="0" presId="urn:microsoft.com/office/officeart/2005/8/layout/radial1"/>
    <dgm:cxn modelId="{8CF6D78C-A2E1-433A-9E24-F84C1CCCB7DE}" type="presOf" srcId="{43EE0BCE-F8CC-4257-8CDA-F2603CAB39F2}" destId="{D0C239D9-954F-47B8-894C-2450D721ED11}" srcOrd="0" destOrd="0" presId="urn:microsoft.com/office/officeart/2005/8/layout/radial1"/>
    <dgm:cxn modelId="{1B539A97-86FC-4B93-8A40-40AC258BA176}" srcId="{43EE0BCE-F8CC-4257-8CDA-F2603CAB39F2}" destId="{2B1991B1-022C-4CD2-B6B3-900EE8507039}" srcOrd="1" destOrd="0" parTransId="{04DFB25C-B058-428D-97CD-E6DF044B114E}" sibTransId="{3209069A-F38C-4D98-9228-A267E3C59D39}"/>
    <dgm:cxn modelId="{F545A7A3-6635-4126-972C-B4F6D70FD58E}" type="presOf" srcId="{ED73D054-98EA-42DC-B01A-43EAA9BDC49F}" destId="{CC301B67-D079-43DD-9DEF-331639E4767A}" srcOrd="1" destOrd="0" presId="urn:microsoft.com/office/officeart/2005/8/layout/radial1"/>
    <dgm:cxn modelId="{E62257B9-B333-4DD6-B45E-0E1D3D9D9EB0}" type="presOf" srcId="{ED73D054-98EA-42DC-B01A-43EAA9BDC49F}" destId="{1B0534DD-95B3-4ABF-9F2D-C86EAFFB7BDA}" srcOrd="0" destOrd="0" presId="urn:microsoft.com/office/officeart/2005/8/layout/radial1"/>
    <dgm:cxn modelId="{9952A2BC-220D-4CDF-B3A2-97DBFC1D4FCA}" type="presOf" srcId="{FCA59351-BB5E-468A-A81B-3F5D0507233C}" destId="{91786926-3DE5-423D-98BF-EC394E448407}" srcOrd="0" destOrd="0" presId="urn:microsoft.com/office/officeart/2005/8/layout/radial1"/>
    <dgm:cxn modelId="{574EAEC7-8A86-497D-8154-994195D8384A}" srcId="{88FA1E90-9CD7-470B-B5E9-2E372A091154}" destId="{43EE0BCE-F8CC-4257-8CDA-F2603CAB39F2}" srcOrd="0" destOrd="0" parTransId="{CBDB0223-8068-409B-B9DC-4A0A85C98359}" sibTransId="{F016B01F-E4C9-4C2B-99AC-56EAA9EC983E}"/>
    <dgm:cxn modelId="{07278DCA-73D1-4604-B762-BAAED10D62CD}" type="presOf" srcId="{04DFB25C-B058-428D-97CD-E6DF044B114E}" destId="{28DDD53B-58A9-4858-8A18-DC9335DA8158}" srcOrd="1" destOrd="0" presId="urn:microsoft.com/office/officeart/2005/8/layout/radial1"/>
    <dgm:cxn modelId="{B60D48CB-A78F-45F5-8BE1-DDCBA005F9D6}" type="presOf" srcId="{888189C0-710B-4B4D-A6A7-B1F48F87A885}" destId="{A88CCDAF-C18B-486E-B0D3-0AECA0355E2B}" srcOrd="0" destOrd="0" presId="urn:microsoft.com/office/officeart/2005/8/layout/radial1"/>
    <dgm:cxn modelId="{A9ADE6D9-9F33-4B12-A18E-FF05E3DEDA28}" type="presOf" srcId="{888189C0-710B-4B4D-A6A7-B1F48F87A885}" destId="{7545A52C-1143-4902-B293-BEC70A36042F}" srcOrd="1" destOrd="0" presId="urn:microsoft.com/office/officeart/2005/8/layout/radial1"/>
    <dgm:cxn modelId="{9E385DDE-C50D-4F86-B5D1-884A1E41A2DD}" type="presOf" srcId="{2E0D0ED8-B6F5-4860-B042-BA748906DD19}" destId="{DDEB0AC8-217C-4548-9889-F5DD38FDCF10}" srcOrd="0" destOrd="0" presId="urn:microsoft.com/office/officeart/2005/8/layout/radial1"/>
    <dgm:cxn modelId="{07ECEEE8-D210-47A9-8E21-E72987B304B9}" srcId="{43EE0BCE-F8CC-4257-8CDA-F2603CAB39F2}" destId="{FCA59351-BB5E-468A-A81B-3F5D0507233C}" srcOrd="0" destOrd="0" parTransId="{B39B5725-B31E-41B4-B518-53859C222658}" sibTransId="{D8CE06C4-0E8F-4BA6-A365-9E71792DA587}"/>
    <dgm:cxn modelId="{00AF0BEF-DF4F-45C1-A2E2-8449F2FDEC3E}" srcId="{43EE0BCE-F8CC-4257-8CDA-F2603CAB39F2}" destId="{D81F379E-2225-4060-9192-B580CA7BA2F4}" srcOrd="3" destOrd="0" parTransId="{888189C0-710B-4B4D-A6A7-B1F48F87A885}" sibTransId="{B846FFE1-38D7-43B9-928A-F1AD6FAEC250}"/>
    <dgm:cxn modelId="{E3AD16F0-37DC-4D69-9AE0-63B489F0B21D}" type="presOf" srcId="{88FA1E90-9CD7-470B-B5E9-2E372A091154}" destId="{7F66B821-816D-4D96-8F83-D0936296C7D1}" srcOrd="0" destOrd="0" presId="urn:microsoft.com/office/officeart/2005/8/layout/radial1"/>
    <dgm:cxn modelId="{2F069372-ED39-46D6-9423-2313CD208DF2}" type="presParOf" srcId="{7F66B821-816D-4D96-8F83-D0936296C7D1}" destId="{D0C239D9-954F-47B8-894C-2450D721ED11}" srcOrd="0" destOrd="0" presId="urn:microsoft.com/office/officeart/2005/8/layout/radial1"/>
    <dgm:cxn modelId="{88CE7454-443F-45E6-B3D0-910BD7BFCCE0}" type="presParOf" srcId="{7F66B821-816D-4D96-8F83-D0936296C7D1}" destId="{60973843-22B9-49F5-9384-51F259D0C79E}" srcOrd="1" destOrd="0" presId="urn:microsoft.com/office/officeart/2005/8/layout/radial1"/>
    <dgm:cxn modelId="{8F7EDB4D-9EC1-46BE-BECA-B61BDD1BD9C4}" type="presParOf" srcId="{60973843-22B9-49F5-9384-51F259D0C79E}" destId="{D802B816-1622-4375-ACEC-A98604A26DA1}" srcOrd="0" destOrd="0" presId="urn:microsoft.com/office/officeart/2005/8/layout/radial1"/>
    <dgm:cxn modelId="{B162A94E-876E-48B2-8466-175C7BBBDE21}" type="presParOf" srcId="{7F66B821-816D-4D96-8F83-D0936296C7D1}" destId="{91786926-3DE5-423D-98BF-EC394E448407}" srcOrd="2" destOrd="0" presId="urn:microsoft.com/office/officeart/2005/8/layout/radial1"/>
    <dgm:cxn modelId="{2AE2685B-C964-4C9C-A19A-B18F44EE1623}" type="presParOf" srcId="{7F66B821-816D-4D96-8F83-D0936296C7D1}" destId="{001639C3-7C6B-445A-9AE4-6988143B5CA3}" srcOrd="3" destOrd="0" presId="urn:microsoft.com/office/officeart/2005/8/layout/radial1"/>
    <dgm:cxn modelId="{48BDF128-3FD3-412B-8E4B-4B77DF725E90}" type="presParOf" srcId="{001639C3-7C6B-445A-9AE4-6988143B5CA3}" destId="{28DDD53B-58A9-4858-8A18-DC9335DA8158}" srcOrd="0" destOrd="0" presId="urn:microsoft.com/office/officeart/2005/8/layout/radial1"/>
    <dgm:cxn modelId="{5B323763-6BDD-48FA-BF71-07078F0E5E20}" type="presParOf" srcId="{7F66B821-816D-4D96-8F83-D0936296C7D1}" destId="{342B0900-1370-4966-B55D-789BF8B80FA0}" srcOrd="4" destOrd="0" presId="urn:microsoft.com/office/officeart/2005/8/layout/radial1"/>
    <dgm:cxn modelId="{3B8C1938-E96E-46C3-856A-E21C17A75543}" type="presParOf" srcId="{7F66B821-816D-4D96-8F83-D0936296C7D1}" destId="{1B0534DD-95B3-4ABF-9F2D-C86EAFFB7BDA}" srcOrd="5" destOrd="0" presId="urn:microsoft.com/office/officeart/2005/8/layout/radial1"/>
    <dgm:cxn modelId="{FB7AFC89-1778-4BAC-BEEB-09410270BDA1}" type="presParOf" srcId="{1B0534DD-95B3-4ABF-9F2D-C86EAFFB7BDA}" destId="{CC301B67-D079-43DD-9DEF-331639E4767A}" srcOrd="0" destOrd="0" presId="urn:microsoft.com/office/officeart/2005/8/layout/radial1"/>
    <dgm:cxn modelId="{D530B1AA-7E24-4A29-BC8A-D8717AF9E86E}" type="presParOf" srcId="{7F66B821-816D-4D96-8F83-D0936296C7D1}" destId="{DDEB0AC8-217C-4548-9889-F5DD38FDCF10}" srcOrd="6" destOrd="0" presId="urn:microsoft.com/office/officeart/2005/8/layout/radial1"/>
    <dgm:cxn modelId="{43ED5C26-3C54-4698-B865-7E61AE503A7D}" type="presParOf" srcId="{7F66B821-816D-4D96-8F83-D0936296C7D1}" destId="{A88CCDAF-C18B-486E-B0D3-0AECA0355E2B}" srcOrd="7" destOrd="0" presId="urn:microsoft.com/office/officeart/2005/8/layout/radial1"/>
    <dgm:cxn modelId="{C81262B6-94AD-4ABD-A6E1-F49555610302}" type="presParOf" srcId="{A88CCDAF-C18B-486E-B0D3-0AECA0355E2B}" destId="{7545A52C-1143-4902-B293-BEC70A36042F}" srcOrd="0" destOrd="0" presId="urn:microsoft.com/office/officeart/2005/8/layout/radial1"/>
    <dgm:cxn modelId="{561FB824-CA6C-488E-9271-B0DC98D4D044}" type="presParOf" srcId="{7F66B821-816D-4D96-8F83-D0936296C7D1}" destId="{3D391606-E869-43EC-87ED-E4A1246EE05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5D4F59-D6FF-4982-9976-5395D6B6592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86B632D-DEE5-43C4-A125-86E77EBC4BAA}">
      <dgm:prSet phldrT="[文字]" custT="1"/>
      <dgm:spPr>
        <a:solidFill>
          <a:srgbClr val="002060"/>
        </a:solidFill>
      </dgm:spPr>
      <dgm:t>
        <a:bodyPr/>
        <a:lstStyle/>
        <a:p>
          <a:r>
            <a:rPr lang="en-US" altLang="zh-TW" sz="2600" dirty="0"/>
            <a:t>Paths</a:t>
          </a:r>
          <a:endParaRPr lang="zh-TW" altLang="en-US" sz="2600" dirty="0"/>
        </a:p>
      </dgm:t>
    </dgm:pt>
    <dgm:pt modelId="{CAA64426-25F4-4356-AD83-5EBEF707EF8A}" type="parTrans" cxnId="{9E3AD6CA-9D2A-4625-82C2-A9BDCC58E08E}">
      <dgm:prSet/>
      <dgm:spPr/>
      <dgm:t>
        <a:bodyPr/>
        <a:lstStyle/>
        <a:p>
          <a:endParaRPr lang="zh-TW" altLang="en-US"/>
        </a:p>
      </dgm:t>
    </dgm:pt>
    <dgm:pt modelId="{371D139B-66FC-4CFA-8DD9-A7CD7644E2CF}" type="sibTrans" cxnId="{9E3AD6CA-9D2A-4625-82C2-A9BDCC58E08E}">
      <dgm:prSet/>
      <dgm:spPr/>
      <dgm:t>
        <a:bodyPr/>
        <a:lstStyle/>
        <a:p>
          <a:endParaRPr lang="zh-TW" altLang="en-US"/>
        </a:p>
      </dgm:t>
    </dgm:pt>
    <dgm:pt modelId="{FD9F9756-F3E1-45B6-9BD5-660633421C15}">
      <dgm:prSet phldrT="[文字]" custT="1"/>
      <dgm:spPr/>
      <dgm:t>
        <a:bodyPr/>
        <a:lstStyle/>
        <a:p>
          <a:r>
            <a:rPr lang="en-US" altLang="zh-TW" sz="2400" dirty="0"/>
            <a:t>Path dependencies</a:t>
          </a:r>
          <a:endParaRPr lang="zh-TW" altLang="en-US" sz="2400" dirty="0"/>
        </a:p>
      </dgm:t>
    </dgm:pt>
    <dgm:pt modelId="{25A5B548-18C6-4DE6-97D2-28ACFA117C6A}" type="parTrans" cxnId="{84B75A5E-D134-47C2-8F2F-641E8F6466D5}">
      <dgm:prSet/>
      <dgm:spPr/>
      <dgm:t>
        <a:bodyPr/>
        <a:lstStyle/>
        <a:p>
          <a:endParaRPr lang="zh-TW" altLang="en-US"/>
        </a:p>
      </dgm:t>
    </dgm:pt>
    <dgm:pt modelId="{216E0FB2-1E2E-4AD4-9759-6275FD6D9555}" type="sibTrans" cxnId="{84B75A5E-D134-47C2-8F2F-641E8F6466D5}">
      <dgm:prSet/>
      <dgm:spPr/>
      <dgm:t>
        <a:bodyPr/>
        <a:lstStyle/>
        <a:p>
          <a:endParaRPr lang="zh-TW" altLang="en-US"/>
        </a:p>
      </dgm:t>
    </dgm:pt>
    <dgm:pt modelId="{3CF0C7A5-B681-4551-A5C0-F60832A9D984}">
      <dgm:prSet phldrT="[文字]" custT="1"/>
      <dgm:spPr/>
      <dgm:t>
        <a:bodyPr/>
        <a:lstStyle/>
        <a:p>
          <a:r>
            <a:rPr lang="en-US" altLang="zh-TW" sz="2400" dirty="0"/>
            <a:t>Technological opportunities</a:t>
          </a:r>
          <a:endParaRPr lang="zh-TW" altLang="en-US" sz="2400" dirty="0"/>
        </a:p>
      </dgm:t>
    </dgm:pt>
    <dgm:pt modelId="{50B88E93-8581-47DA-A9B4-C3BAD6752B28}" type="parTrans" cxnId="{CF32C136-50D1-47E5-8725-F940CF54C63A}">
      <dgm:prSet/>
      <dgm:spPr/>
      <dgm:t>
        <a:bodyPr/>
        <a:lstStyle/>
        <a:p>
          <a:endParaRPr lang="zh-TW" altLang="en-US"/>
        </a:p>
      </dgm:t>
    </dgm:pt>
    <dgm:pt modelId="{76EB7B2C-6D39-4B44-8810-E14297ED83D9}" type="sibTrans" cxnId="{CF32C136-50D1-47E5-8725-F940CF54C63A}">
      <dgm:prSet/>
      <dgm:spPr/>
      <dgm:t>
        <a:bodyPr/>
        <a:lstStyle/>
        <a:p>
          <a:endParaRPr lang="zh-TW" altLang="en-US"/>
        </a:p>
      </dgm:t>
    </dgm:pt>
    <dgm:pt modelId="{8A847801-86C5-4C0E-809C-300DF7025DAA}">
      <dgm:prSet/>
      <dgm:spPr/>
    </dgm:pt>
    <dgm:pt modelId="{5BD533AA-FB5D-45C7-A415-FFCD4EBE0AD4}" type="parTrans" cxnId="{04D2CF34-AE88-4CC7-8E77-F16D640CAAE7}">
      <dgm:prSet/>
      <dgm:spPr/>
      <dgm:t>
        <a:bodyPr/>
        <a:lstStyle/>
        <a:p>
          <a:endParaRPr lang="en-US"/>
        </a:p>
      </dgm:t>
    </dgm:pt>
    <dgm:pt modelId="{42E673A4-F773-4D62-A6A4-F5CF4B80EFD6}" type="sibTrans" cxnId="{04D2CF34-AE88-4CC7-8E77-F16D640CAAE7}">
      <dgm:prSet/>
      <dgm:spPr/>
      <dgm:t>
        <a:bodyPr/>
        <a:lstStyle/>
        <a:p>
          <a:endParaRPr lang="en-US"/>
        </a:p>
      </dgm:t>
    </dgm:pt>
    <dgm:pt modelId="{4BEDD147-64B1-47A9-8180-C0B1F1B67F73}" type="pres">
      <dgm:prSet presAssocID="{E35D4F59-D6FF-4982-9976-5395D6B6592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0C0060E-E830-4C1D-BCC3-F0C760C5E22E}" type="pres">
      <dgm:prSet presAssocID="{186B632D-DEE5-43C4-A125-86E77EBC4BAA}" presName="centerShape" presStyleLbl="node0" presStyleIdx="0" presStyleCnt="1" custScaleX="138961" custScaleY="126298" custLinFactNeighborX="-99230" custLinFactNeighborY="-10656"/>
      <dgm:spPr/>
    </dgm:pt>
    <dgm:pt modelId="{FF437FB0-0EF5-48D6-B83C-87F5A1A2A5E9}" type="pres">
      <dgm:prSet presAssocID="{25A5B548-18C6-4DE6-97D2-28ACFA117C6A}" presName="Name9" presStyleLbl="parChTrans1D2" presStyleIdx="0" presStyleCnt="2"/>
      <dgm:spPr/>
    </dgm:pt>
    <dgm:pt modelId="{13231005-C52D-47A7-A709-14669E489FD8}" type="pres">
      <dgm:prSet presAssocID="{25A5B548-18C6-4DE6-97D2-28ACFA117C6A}" presName="connTx" presStyleLbl="parChTrans1D2" presStyleIdx="0" presStyleCnt="2"/>
      <dgm:spPr/>
    </dgm:pt>
    <dgm:pt modelId="{32CDB8C5-FC46-440F-B4BF-EF3B34E533A6}" type="pres">
      <dgm:prSet presAssocID="{FD9F9756-F3E1-45B6-9BD5-660633421C15}" presName="node" presStyleLbl="node1" presStyleIdx="0" presStyleCnt="2" custScaleX="218933" custScaleY="111732" custRadScaleRad="104824" custRadScaleInc="9001">
        <dgm:presLayoutVars>
          <dgm:bulletEnabled val="1"/>
        </dgm:presLayoutVars>
      </dgm:prSet>
      <dgm:spPr/>
    </dgm:pt>
    <dgm:pt modelId="{5CC8F7CD-A41E-4F9E-8F55-A08E037D784F}" type="pres">
      <dgm:prSet presAssocID="{50B88E93-8581-47DA-A9B4-C3BAD6752B28}" presName="Name9" presStyleLbl="parChTrans1D2" presStyleIdx="1" presStyleCnt="2"/>
      <dgm:spPr/>
    </dgm:pt>
    <dgm:pt modelId="{EE86B799-5754-4DC1-9099-6BA9960E5D3D}" type="pres">
      <dgm:prSet presAssocID="{50B88E93-8581-47DA-A9B4-C3BAD6752B28}" presName="connTx" presStyleLbl="parChTrans1D2" presStyleIdx="1" presStyleCnt="2"/>
      <dgm:spPr/>
    </dgm:pt>
    <dgm:pt modelId="{FA7D980A-859F-4623-AA34-224EF697DB38}" type="pres">
      <dgm:prSet presAssocID="{3CF0C7A5-B681-4551-A5C0-F60832A9D984}" presName="node" presStyleLbl="node1" presStyleIdx="1" presStyleCnt="2" custScaleX="202481" custScaleY="98057" custRadScaleRad="117900" custRadScaleInc="-75306">
        <dgm:presLayoutVars>
          <dgm:bulletEnabled val="1"/>
        </dgm:presLayoutVars>
      </dgm:prSet>
      <dgm:spPr/>
    </dgm:pt>
  </dgm:ptLst>
  <dgm:cxnLst>
    <dgm:cxn modelId="{82279906-ADAE-4BDA-A5D0-DB933E043B4A}" type="presOf" srcId="{FD9F9756-F3E1-45B6-9BD5-660633421C15}" destId="{32CDB8C5-FC46-440F-B4BF-EF3B34E533A6}" srcOrd="0" destOrd="0" presId="urn:microsoft.com/office/officeart/2005/8/layout/radial1"/>
    <dgm:cxn modelId="{E42CCA0B-9321-44FD-BB75-1D52E1CB17C4}" type="presOf" srcId="{3CF0C7A5-B681-4551-A5C0-F60832A9D984}" destId="{FA7D980A-859F-4623-AA34-224EF697DB38}" srcOrd="0" destOrd="0" presId="urn:microsoft.com/office/officeart/2005/8/layout/radial1"/>
    <dgm:cxn modelId="{7ECAB41C-C481-4A40-9492-572B1C3C5248}" type="presOf" srcId="{50B88E93-8581-47DA-A9B4-C3BAD6752B28}" destId="{5CC8F7CD-A41E-4F9E-8F55-A08E037D784F}" srcOrd="0" destOrd="0" presId="urn:microsoft.com/office/officeart/2005/8/layout/radial1"/>
    <dgm:cxn modelId="{C134A61F-7680-4D6E-8857-A261D9501EE5}" type="presOf" srcId="{186B632D-DEE5-43C4-A125-86E77EBC4BAA}" destId="{80C0060E-E830-4C1D-BCC3-F0C760C5E22E}" srcOrd="0" destOrd="0" presId="urn:microsoft.com/office/officeart/2005/8/layout/radial1"/>
    <dgm:cxn modelId="{04D2CF34-AE88-4CC7-8E77-F16D640CAAE7}" srcId="{E35D4F59-D6FF-4982-9976-5395D6B6592E}" destId="{8A847801-86C5-4C0E-809C-300DF7025DAA}" srcOrd="1" destOrd="0" parTransId="{5BD533AA-FB5D-45C7-A415-FFCD4EBE0AD4}" sibTransId="{42E673A4-F773-4D62-A6A4-F5CF4B80EFD6}"/>
    <dgm:cxn modelId="{CF32C136-50D1-47E5-8725-F940CF54C63A}" srcId="{186B632D-DEE5-43C4-A125-86E77EBC4BAA}" destId="{3CF0C7A5-B681-4551-A5C0-F60832A9D984}" srcOrd="1" destOrd="0" parTransId="{50B88E93-8581-47DA-A9B4-C3BAD6752B28}" sibTransId="{76EB7B2C-6D39-4B44-8810-E14297ED83D9}"/>
    <dgm:cxn modelId="{015DE536-9F4F-43AE-AFE5-74AC70ED3CD3}" type="presOf" srcId="{50B88E93-8581-47DA-A9B4-C3BAD6752B28}" destId="{EE86B799-5754-4DC1-9099-6BA9960E5D3D}" srcOrd="1" destOrd="0" presId="urn:microsoft.com/office/officeart/2005/8/layout/radial1"/>
    <dgm:cxn modelId="{84B75A5E-D134-47C2-8F2F-641E8F6466D5}" srcId="{186B632D-DEE5-43C4-A125-86E77EBC4BAA}" destId="{FD9F9756-F3E1-45B6-9BD5-660633421C15}" srcOrd="0" destOrd="0" parTransId="{25A5B548-18C6-4DE6-97D2-28ACFA117C6A}" sibTransId="{216E0FB2-1E2E-4AD4-9759-6275FD6D9555}"/>
    <dgm:cxn modelId="{BAD2E041-9B62-45E1-9AF3-D62AC01F3481}" type="presOf" srcId="{E35D4F59-D6FF-4982-9976-5395D6B6592E}" destId="{4BEDD147-64B1-47A9-8180-C0B1F1B67F73}" srcOrd="0" destOrd="0" presId="urn:microsoft.com/office/officeart/2005/8/layout/radial1"/>
    <dgm:cxn modelId="{DABE69B9-3EDE-44B0-B3B0-E2D91E717060}" type="presOf" srcId="{25A5B548-18C6-4DE6-97D2-28ACFA117C6A}" destId="{13231005-C52D-47A7-A709-14669E489FD8}" srcOrd="1" destOrd="0" presId="urn:microsoft.com/office/officeart/2005/8/layout/radial1"/>
    <dgm:cxn modelId="{9EFD5BC9-B79B-4FF1-B5E8-C4CEE5EE16EE}" type="presOf" srcId="{25A5B548-18C6-4DE6-97D2-28ACFA117C6A}" destId="{FF437FB0-0EF5-48D6-B83C-87F5A1A2A5E9}" srcOrd="0" destOrd="0" presId="urn:microsoft.com/office/officeart/2005/8/layout/radial1"/>
    <dgm:cxn modelId="{9E3AD6CA-9D2A-4625-82C2-A9BDCC58E08E}" srcId="{E35D4F59-D6FF-4982-9976-5395D6B6592E}" destId="{186B632D-DEE5-43C4-A125-86E77EBC4BAA}" srcOrd="0" destOrd="0" parTransId="{CAA64426-25F4-4356-AD83-5EBEF707EF8A}" sibTransId="{371D139B-66FC-4CFA-8DD9-A7CD7644E2CF}"/>
    <dgm:cxn modelId="{AA110102-005D-4DB2-9FFC-33AC421F9A6C}" type="presParOf" srcId="{4BEDD147-64B1-47A9-8180-C0B1F1B67F73}" destId="{80C0060E-E830-4C1D-BCC3-F0C760C5E22E}" srcOrd="0" destOrd="0" presId="urn:microsoft.com/office/officeart/2005/8/layout/radial1"/>
    <dgm:cxn modelId="{BD38DD1D-F7CB-48FB-950E-D0AF130F21C0}" type="presParOf" srcId="{4BEDD147-64B1-47A9-8180-C0B1F1B67F73}" destId="{FF437FB0-0EF5-48D6-B83C-87F5A1A2A5E9}" srcOrd="1" destOrd="0" presId="urn:microsoft.com/office/officeart/2005/8/layout/radial1"/>
    <dgm:cxn modelId="{304E2D67-1355-4DA0-B5AB-57F57C14E39F}" type="presParOf" srcId="{FF437FB0-0EF5-48D6-B83C-87F5A1A2A5E9}" destId="{13231005-C52D-47A7-A709-14669E489FD8}" srcOrd="0" destOrd="0" presId="urn:microsoft.com/office/officeart/2005/8/layout/radial1"/>
    <dgm:cxn modelId="{DC26F11E-83BA-4119-929A-135F9E4F8F26}" type="presParOf" srcId="{4BEDD147-64B1-47A9-8180-C0B1F1B67F73}" destId="{32CDB8C5-FC46-440F-B4BF-EF3B34E533A6}" srcOrd="2" destOrd="0" presId="urn:microsoft.com/office/officeart/2005/8/layout/radial1"/>
    <dgm:cxn modelId="{DC706C42-9EA9-43F6-A65B-CFB9F845A8B5}" type="presParOf" srcId="{4BEDD147-64B1-47A9-8180-C0B1F1B67F73}" destId="{5CC8F7CD-A41E-4F9E-8F55-A08E037D784F}" srcOrd="3" destOrd="0" presId="urn:microsoft.com/office/officeart/2005/8/layout/radial1"/>
    <dgm:cxn modelId="{6B853949-4D6A-4E60-B701-4519405FD663}" type="presParOf" srcId="{5CC8F7CD-A41E-4F9E-8F55-A08E037D784F}" destId="{EE86B799-5754-4DC1-9099-6BA9960E5D3D}" srcOrd="0" destOrd="0" presId="urn:microsoft.com/office/officeart/2005/8/layout/radial1"/>
    <dgm:cxn modelId="{D36D28F7-C1F2-40EE-8B74-20974C4BB512}" type="presParOf" srcId="{4BEDD147-64B1-47A9-8180-C0B1F1B67F73}" destId="{FA7D980A-859F-4623-AA34-224EF697DB38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0060E-E830-4C1D-BCC3-F0C760C5E22E}">
      <dsp:nvSpPr>
        <dsp:cNvPr id="0" name=""/>
        <dsp:cNvSpPr/>
      </dsp:nvSpPr>
      <dsp:spPr>
        <a:xfrm>
          <a:off x="621810" y="1477869"/>
          <a:ext cx="2154418" cy="1958093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600" kern="1200" dirty="0"/>
            <a:t>Processes</a:t>
          </a:r>
          <a:endParaRPr lang="zh-TW" altLang="en-US" sz="2600" kern="1200" dirty="0"/>
        </a:p>
      </dsp:txBody>
      <dsp:txXfrm>
        <a:off x="937317" y="1764625"/>
        <a:ext cx="1523404" cy="1384581"/>
      </dsp:txXfrm>
    </dsp:sp>
    <dsp:sp modelId="{FF437FB0-0EF5-48D6-B83C-87F5A1A2A5E9}">
      <dsp:nvSpPr>
        <dsp:cNvPr id="0" name=""/>
        <dsp:cNvSpPr/>
      </dsp:nvSpPr>
      <dsp:spPr>
        <a:xfrm rot="20101961">
          <a:off x="2567147" y="1587849"/>
          <a:ext cx="1938869" cy="26946"/>
        </a:xfrm>
        <a:custGeom>
          <a:avLst/>
          <a:gdLst/>
          <a:ahLst/>
          <a:cxnLst/>
          <a:rect l="0" t="0" r="0" b="0"/>
          <a:pathLst>
            <a:path>
              <a:moveTo>
                <a:pt x="0" y="13473"/>
              </a:moveTo>
              <a:lnTo>
                <a:pt x="1938869" y="134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/>
        </a:p>
      </dsp:txBody>
      <dsp:txXfrm>
        <a:off x="3488110" y="1552850"/>
        <a:ext cx="96943" cy="96943"/>
      </dsp:txXfrm>
    </dsp:sp>
    <dsp:sp modelId="{32CDB8C5-FC46-440F-B4BF-EF3B34E533A6}">
      <dsp:nvSpPr>
        <dsp:cNvPr id="0" name=""/>
        <dsp:cNvSpPr/>
      </dsp:nvSpPr>
      <dsp:spPr>
        <a:xfrm>
          <a:off x="4102070" y="0"/>
          <a:ext cx="2638336" cy="14476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Coordination/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integration</a:t>
          </a:r>
          <a:endParaRPr lang="zh-TW" altLang="en-US" sz="2400" kern="1200" dirty="0"/>
        </a:p>
      </dsp:txBody>
      <dsp:txXfrm>
        <a:off x="4488445" y="211996"/>
        <a:ext cx="1865586" cy="1023609"/>
      </dsp:txXfrm>
    </dsp:sp>
    <dsp:sp modelId="{5CC8F7CD-A41E-4F9E-8F55-A08E037D784F}">
      <dsp:nvSpPr>
        <dsp:cNvPr id="0" name=""/>
        <dsp:cNvSpPr/>
      </dsp:nvSpPr>
      <dsp:spPr>
        <a:xfrm rot="21431885">
          <a:off x="2772620" y="2306985"/>
          <a:ext cx="3429150" cy="26946"/>
        </a:xfrm>
        <a:custGeom>
          <a:avLst/>
          <a:gdLst/>
          <a:ahLst/>
          <a:cxnLst/>
          <a:rect l="0" t="0" r="0" b="0"/>
          <a:pathLst>
            <a:path>
              <a:moveTo>
                <a:pt x="0" y="13473"/>
              </a:moveTo>
              <a:lnTo>
                <a:pt x="3429150" y="134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200" kern="1200"/>
        </a:p>
      </dsp:txBody>
      <dsp:txXfrm>
        <a:off x="4401466" y="2234729"/>
        <a:ext cx="171457" cy="171457"/>
      </dsp:txXfrm>
    </dsp:sp>
    <dsp:sp modelId="{FA7D980A-859F-4623-AA34-224EF697DB38}">
      <dsp:nvSpPr>
        <dsp:cNvPr id="0" name=""/>
        <dsp:cNvSpPr/>
      </dsp:nvSpPr>
      <dsp:spPr>
        <a:xfrm>
          <a:off x="6194885" y="1415291"/>
          <a:ext cx="2649515" cy="15135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Learning </a:t>
          </a:r>
          <a:endParaRPr lang="zh-TW" altLang="en-US" sz="2400" kern="1200" dirty="0"/>
        </a:p>
      </dsp:txBody>
      <dsp:txXfrm>
        <a:off x="6582897" y="1636939"/>
        <a:ext cx="1873491" cy="1070212"/>
      </dsp:txXfrm>
    </dsp:sp>
    <dsp:sp modelId="{894C0555-6A0B-492D-A253-93F355E8EE4A}">
      <dsp:nvSpPr>
        <dsp:cNvPr id="0" name=""/>
        <dsp:cNvSpPr/>
      </dsp:nvSpPr>
      <dsp:spPr>
        <a:xfrm rot="988815">
          <a:off x="2668256" y="3126779"/>
          <a:ext cx="2681177" cy="26946"/>
        </a:xfrm>
        <a:custGeom>
          <a:avLst/>
          <a:gdLst/>
          <a:ahLst/>
          <a:cxnLst/>
          <a:rect l="0" t="0" r="0" b="0"/>
          <a:pathLst>
            <a:path>
              <a:moveTo>
                <a:pt x="0" y="13473"/>
              </a:moveTo>
              <a:lnTo>
                <a:pt x="2681177" y="134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900" kern="1200"/>
        </a:p>
      </dsp:txBody>
      <dsp:txXfrm>
        <a:off x="3941815" y="3073222"/>
        <a:ext cx="134058" cy="134058"/>
      </dsp:txXfrm>
    </dsp:sp>
    <dsp:sp modelId="{E11001B7-D75E-4C98-9F2D-BECD89CC5690}">
      <dsp:nvSpPr>
        <dsp:cNvPr id="0" name=""/>
        <dsp:cNvSpPr/>
      </dsp:nvSpPr>
      <dsp:spPr>
        <a:xfrm>
          <a:off x="5108298" y="3152131"/>
          <a:ext cx="2824506" cy="14623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300" kern="1200" dirty="0"/>
            <a:t>Reconfiguration and transformation</a:t>
          </a:r>
          <a:endParaRPr lang="zh-TW" altLang="en-US" sz="2300" kern="1200" dirty="0"/>
        </a:p>
      </dsp:txBody>
      <dsp:txXfrm>
        <a:off x="5521937" y="3366289"/>
        <a:ext cx="1997228" cy="1034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849A6-9F5E-4346-A4A1-9A2B1AFE214A}">
      <dsp:nvSpPr>
        <dsp:cNvPr id="0" name=""/>
        <dsp:cNvSpPr/>
      </dsp:nvSpPr>
      <dsp:spPr>
        <a:xfrm>
          <a:off x="0" y="1641370"/>
          <a:ext cx="1543614" cy="1235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kern="1200" dirty="0"/>
            <a:t>Positions</a:t>
          </a:r>
          <a:endParaRPr lang="zh-TW" altLang="en-US" sz="2000" kern="1200" dirty="0"/>
        </a:p>
      </dsp:txBody>
      <dsp:txXfrm>
        <a:off x="226057" y="1822291"/>
        <a:ext cx="1091500" cy="873563"/>
      </dsp:txXfrm>
    </dsp:sp>
    <dsp:sp modelId="{37549FCF-B181-43D0-A5C5-76172C60494B}">
      <dsp:nvSpPr>
        <dsp:cNvPr id="0" name=""/>
        <dsp:cNvSpPr/>
      </dsp:nvSpPr>
      <dsp:spPr>
        <a:xfrm rot="19830185">
          <a:off x="1288290" y="1459763"/>
          <a:ext cx="1755557" cy="21146"/>
        </a:xfrm>
        <a:custGeom>
          <a:avLst/>
          <a:gdLst/>
          <a:ahLst/>
          <a:cxnLst/>
          <a:rect l="0" t="0" r="0" b="0"/>
          <a:pathLst>
            <a:path>
              <a:moveTo>
                <a:pt x="0" y="10573"/>
              </a:moveTo>
              <a:lnTo>
                <a:pt x="1755557" y="105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00" kern="1200"/>
        </a:p>
      </dsp:txBody>
      <dsp:txXfrm>
        <a:off x="2122180" y="1426447"/>
        <a:ext cx="87777" cy="87777"/>
      </dsp:txXfrm>
    </dsp:sp>
    <dsp:sp modelId="{DDC7AAFD-1EC6-447E-9CC1-C2468DE77EA4}">
      <dsp:nvSpPr>
        <dsp:cNvPr id="0" name=""/>
        <dsp:cNvSpPr/>
      </dsp:nvSpPr>
      <dsp:spPr>
        <a:xfrm>
          <a:off x="2658817" y="0"/>
          <a:ext cx="2028931" cy="1235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kern="1200" dirty="0"/>
            <a:t>Technological assets</a:t>
          </a:r>
          <a:endParaRPr lang="zh-TW" altLang="en-US" sz="2000" kern="1200" dirty="0"/>
        </a:p>
      </dsp:txBody>
      <dsp:txXfrm>
        <a:off x="2955947" y="180921"/>
        <a:ext cx="1434671" cy="873563"/>
      </dsp:txXfrm>
    </dsp:sp>
    <dsp:sp modelId="{39B6D3A5-158D-462A-9BF3-C49E55179DBC}">
      <dsp:nvSpPr>
        <dsp:cNvPr id="0" name=""/>
        <dsp:cNvSpPr/>
      </dsp:nvSpPr>
      <dsp:spPr>
        <a:xfrm rot="20573202">
          <a:off x="1418736" y="1538800"/>
          <a:ext cx="3316165" cy="21146"/>
        </a:xfrm>
        <a:custGeom>
          <a:avLst/>
          <a:gdLst/>
          <a:ahLst/>
          <a:cxnLst/>
          <a:rect l="0" t="0" r="0" b="0"/>
          <a:pathLst>
            <a:path>
              <a:moveTo>
                <a:pt x="0" y="10573"/>
              </a:moveTo>
              <a:lnTo>
                <a:pt x="3316165" y="105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/>
        </a:p>
      </dsp:txBody>
      <dsp:txXfrm>
        <a:off x="2993914" y="1466469"/>
        <a:ext cx="165808" cy="165808"/>
      </dsp:txXfrm>
    </dsp:sp>
    <dsp:sp modelId="{248DC735-CB3E-42FC-92F3-0E907C541CC8}">
      <dsp:nvSpPr>
        <dsp:cNvPr id="0" name=""/>
        <dsp:cNvSpPr/>
      </dsp:nvSpPr>
      <dsp:spPr>
        <a:xfrm>
          <a:off x="4452475" y="186157"/>
          <a:ext cx="2454837" cy="1123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kern="1200" dirty="0"/>
            <a:t>Complementary assets</a:t>
          </a:r>
          <a:endParaRPr lang="zh-TW" altLang="en-US" sz="2000" kern="1200" dirty="0"/>
        </a:p>
      </dsp:txBody>
      <dsp:txXfrm>
        <a:off x="4811978" y="350688"/>
        <a:ext cx="1735831" cy="794428"/>
      </dsp:txXfrm>
    </dsp:sp>
    <dsp:sp modelId="{9DF63799-BDBC-41C4-9579-CCD1702CE803}">
      <dsp:nvSpPr>
        <dsp:cNvPr id="0" name=""/>
        <dsp:cNvSpPr/>
      </dsp:nvSpPr>
      <dsp:spPr>
        <a:xfrm rot="21296615">
          <a:off x="1526435" y="1897395"/>
          <a:ext cx="6427019" cy="21146"/>
        </a:xfrm>
        <a:custGeom>
          <a:avLst/>
          <a:gdLst/>
          <a:ahLst/>
          <a:cxnLst/>
          <a:rect l="0" t="0" r="0" b="0"/>
          <a:pathLst>
            <a:path>
              <a:moveTo>
                <a:pt x="0" y="10573"/>
              </a:moveTo>
              <a:lnTo>
                <a:pt x="6427019" y="105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300" kern="1200"/>
        </a:p>
      </dsp:txBody>
      <dsp:txXfrm>
        <a:off x="4579269" y="1747293"/>
        <a:ext cx="321350" cy="321350"/>
      </dsp:txXfrm>
    </dsp:sp>
    <dsp:sp modelId="{E835FD8C-378A-4226-8CC6-1001BCE3A690}">
      <dsp:nvSpPr>
        <dsp:cNvPr id="0" name=""/>
        <dsp:cNvSpPr/>
      </dsp:nvSpPr>
      <dsp:spPr>
        <a:xfrm>
          <a:off x="7921774" y="1010845"/>
          <a:ext cx="2209609" cy="10356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kern="1200" dirty="0"/>
            <a:t>Reputational assets</a:t>
          </a:r>
          <a:endParaRPr lang="zh-TW" altLang="en-US" sz="2000" kern="1200" dirty="0"/>
        </a:p>
      </dsp:txBody>
      <dsp:txXfrm>
        <a:off x="8245364" y="1162516"/>
        <a:ext cx="1562429" cy="732335"/>
      </dsp:txXfrm>
    </dsp:sp>
    <dsp:sp modelId="{95750C20-DD21-420C-BD23-1797B8BB324E}">
      <dsp:nvSpPr>
        <dsp:cNvPr id="0" name=""/>
        <dsp:cNvSpPr/>
      </dsp:nvSpPr>
      <dsp:spPr>
        <a:xfrm rot="20910565">
          <a:off x="1468618" y="1587112"/>
          <a:ext cx="5113492" cy="21146"/>
        </a:xfrm>
        <a:custGeom>
          <a:avLst/>
          <a:gdLst/>
          <a:ahLst/>
          <a:cxnLst/>
          <a:rect l="0" t="0" r="0" b="0"/>
          <a:pathLst>
            <a:path>
              <a:moveTo>
                <a:pt x="0" y="10573"/>
              </a:moveTo>
              <a:lnTo>
                <a:pt x="5113492" y="105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800" kern="1200"/>
        </a:p>
      </dsp:txBody>
      <dsp:txXfrm>
        <a:off x="3897527" y="1469849"/>
        <a:ext cx="255674" cy="255674"/>
      </dsp:txXfrm>
    </dsp:sp>
    <dsp:sp modelId="{A18AC283-4500-4884-8F36-5E73681F070B}">
      <dsp:nvSpPr>
        <dsp:cNvPr id="0" name=""/>
        <dsp:cNvSpPr/>
      </dsp:nvSpPr>
      <dsp:spPr>
        <a:xfrm>
          <a:off x="6485676" y="283794"/>
          <a:ext cx="1928888" cy="1235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kern="1200" dirty="0"/>
            <a:t>Financial assets</a:t>
          </a:r>
          <a:endParaRPr lang="zh-TW" altLang="en-US" sz="2000" kern="1200" dirty="0"/>
        </a:p>
      </dsp:txBody>
      <dsp:txXfrm>
        <a:off x="6768155" y="464715"/>
        <a:ext cx="1363930" cy="873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239D9-954F-47B8-894C-2450D721ED11}">
      <dsp:nvSpPr>
        <dsp:cNvPr id="0" name=""/>
        <dsp:cNvSpPr/>
      </dsp:nvSpPr>
      <dsp:spPr>
        <a:xfrm>
          <a:off x="65160" y="2273058"/>
          <a:ext cx="1652523" cy="1600273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kern="1200" dirty="0"/>
            <a:t>Positions </a:t>
          </a:r>
          <a:endParaRPr lang="zh-TW" altLang="en-US" sz="2000" kern="1200" dirty="0"/>
        </a:p>
      </dsp:txBody>
      <dsp:txXfrm>
        <a:off x="307166" y="2507413"/>
        <a:ext cx="1168511" cy="1131563"/>
      </dsp:txXfrm>
    </dsp:sp>
    <dsp:sp modelId="{60973843-22B9-49F5-9384-51F259D0C79E}">
      <dsp:nvSpPr>
        <dsp:cNvPr id="0" name=""/>
        <dsp:cNvSpPr/>
      </dsp:nvSpPr>
      <dsp:spPr>
        <a:xfrm rot="161240">
          <a:off x="1713572" y="3232009"/>
          <a:ext cx="5715091" cy="27801"/>
        </a:xfrm>
        <a:custGeom>
          <a:avLst/>
          <a:gdLst/>
          <a:ahLst/>
          <a:cxnLst/>
          <a:rect l="0" t="0" r="0" b="0"/>
          <a:pathLst>
            <a:path>
              <a:moveTo>
                <a:pt x="0" y="13900"/>
              </a:moveTo>
              <a:lnTo>
                <a:pt x="5715091" y="139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4428241" y="3103033"/>
        <a:ext cx="285754" cy="285754"/>
      </dsp:txXfrm>
    </dsp:sp>
    <dsp:sp modelId="{91786926-3DE5-423D-98BF-EC394E448407}">
      <dsp:nvSpPr>
        <dsp:cNvPr id="0" name=""/>
        <dsp:cNvSpPr/>
      </dsp:nvSpPr>
      <dsp:spPr>
        <a:xfrm>
          <a:off x="7423915" y="2713526"/>
          <a:ext cx="1804277" cy="1417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kern="1200" dirty="0"/>
            <a:t>Structural assets</a:t>
          </a:r>
          <a:endParaRPr lang="zh-TW" altLang="en-US" sz="2000" kern="1200" dirty="0"/>
        </a:p>
      </dsp:txBody>
      <dsp:txXfrm>
        <a:off x="7688145" y="2921079"/>
        <a:ext cx="1275817" cy="1002154"/>
      </dsp:txXfrm>
    </dsp:sp>
    <dsp:sp modelId="{001639C3-7C6B-445A-9AE4-6988143B5CA3}">
      <dsp:nvSpPr>
        <dsp:cNvPr id="0" name=""/>
        <dsp:cNvSpPr/>
      </dsp:nvSpPr>
      <dsp:spPr>
        <a:xfrm rot="614715">
          <a:off x="1668236" y="3601226"/>
          <a:ext cx="4443059" cy="27801"/>
        </a:xfrm>
        <a:custGeom>
          <a:avLst/>
          <a:gdLst/>
          <a:ahLst/>
          <a:cxnLst/>
          <a:rect l="0" t="0" r="0" b="0"/>
          <a:pathLst>
            <a:path>
              <a:moveTo>
                <a:pt x="0" y="13900"/>
              </a:moveTo>
              <a:lnTo>
                <a:pt x="4443059" y="139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kern="1200"/>
        </a:p>
      </dsp:txBody>
      <dsp:txXfrm>
        <a:off x="3778689" y="3504051"/>
        <a:ext cx="222152" cy="222152"/>
      </dsp:txXfrm>
    </dsp:sp>
    <dsp:sp modelId="{342B0900-1370-4966-B55D-789BF8B80FA0}">
      <dsp:nvSpPr>
        <dsp:cNvPr id="0" name=""/>
        <dsp:cNvSpPr/>
      </dsp:nvSpPr>
      <dsp:spPr>
        <a:xfrm>
          <a:off x="6048241" y="3442113"/>
          <a:ext cx="1981458" cy="1484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kern="1200" dirty="0"/>
            <a:t>Institutional assets</a:t>
          </a:r>
          <a:endParaRPr lang="zh-TW" altLang="en-US" sz="2000" kern="1200" dirty="0"/>
        </a:p>
      </dsp:txBody>
      <dsp:txXfrm>
        <a:off x="6338419" y="3659502"/>
        <a:ext cx="1401102" cy="1049649"/>
      </dsp:txXfrm>
    </dsp:sp>
    <dsp:sp modelId="{1B0534DD-95B3-4ABF-9F2D-C86EAFFB7BDA}">
      <dsp:nvSpPr>
        <dsp:cNvPr id="0" name=""/>
        <dsp:cNvSpPr/>
      </dsp:nvSpPr>
      <dsp:spPr>
        <a:xfrm rot="1771852">
          <a:off x="1534001" y="3731233"/>
          <a:ext cx="1087154" cy="27801"/>
        </a:xfrm>
        <a:custGeom>
          <a:avLst/>
          <a:gdLst/>
          <a:ahLst/>
          <a:cxnLst/>
          <a:rect l="0" t="0" r="0" b="0"/>
          <a:pathLst>
            <a:path>
              <a:moveTo>
                <a:pt x="0" y="13900"/>
              </a:moveTo>
              <a:lnTo>
                <a:pt x="1087154" y="139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2050400" y="3717955"/>
        <a:ext cx="54357" cy="54357"/>
      </dsp:txXfrm>
    </dsp:sp>
    <dsp:sp modelId="{DDEB0AC8-217C-4548-9889-F5DD38FDCF10}">
      <dsp:nvSpPr>
        <dsp:cNvPr id="0" name=""/>
        <dsp:cNvSpPr/>
      </dsp:nvSpPr>
      <dsp:spPr>
        <a:xfrm>
          <a:off x="2219719" y="3788579"/>
          <a:ext cx="2410732" cy="1439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kern="1200" dirty="0"/>
            <a:t>Organizational boundaries</a:t>
          </a:r>
          <a:endParaRPr lang="zh-TW" altLang="en-US" sz="2000" kern="1200" dirty="0"/>
        </a:p>
      </dsp:txBody>
      <dsp:txXfrm>
        <a:off x="2572763" y="3999432"/>
        <a:ext cx="1704644" cy="1018087"/>
      </dsp:txXfrm>
    </dsp:sp>
    <dsp:sp modelId="{A88CCDAF-C18B-486E-B0D3-0AECA0355E2B}">
      <dsp:nvSpPr>
        <dsp:cNvPr id="0" name=""/>
        <dsp:cNvSpPr/>
      </dsp:nvSpPr>
      <dsp:spPr>
        <a:xfrm rot="1091593">
          <a:off x="1602173" y="3764110"/>
          <a:ext cx="2867630" cy="27801"/>
        </a:xfrm>
        <a:custGeom>
          <a:avLst/>
          <a:gdLst/>
          <a:ahLst/>
          <a:cxnLst/>
          <a:rect l="0" t="0" r="0" b="0"/>
          <a:pathLst>
            <a:path>
              <a:moveTo>
                <a:pt x="0" y="13900"/>
              </a:moveTo>
              <a:lnTo>
                <a:pt x="2867630" y="139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000" kern="1200"/>
        </a:p>
      </dsp:txBody>
      <dsp:txXfrm>
        <a:off x="2964298" y="3706321"/>
        <a:ext cx="143381" cy="143381"/>
      </dsp:txXfrm>
    </dsp:sp>
    <dsp:sp modelId="{3D391606-E869-43EC-87ED-E4A1246EE05A}">
      <dsp:nvSpPr>
        <dsp:cNvPr id="0" name=""/>
        <dsp:cNvSpPr/>
      </dsp:nvSpPr>
      <dsp:spPr>
        <a:xfrm>
          <a:off x="4322908" y="3788579"/>
          <a:ext cx="1871371" cy="1439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000" kern="1200" dirty="0"/>
            <a:t>Market assets</a:t>
          </a:r>
          <a:endParaRPr lang="zh-TW" altLang="en-US" sz="2000" kern="1200" dirty="0"/>
        </a:p>
      </dsp:txBody>
      <dsp:txXfrm>
        <a:off x="4596964" y="3999432"/>
        <a:ext cx="1323259" cy="1018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0060E-E830-4C1D-BCC3-F0C760C5E22E}">
      <dsp:nvSpPr>
        <dsp:cNvPr id="0" name=""/>
        <dsp:cNvSpPr/>
      </dsp:nvSpPr>
      <dsp:spPr>
        <a:xfrm>
          <a:off x="616737" y="1124457"/>
          <a:ext cx="1681784" cy="1528529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600" kern="1200" dirty="0"/>
            <a:t>Paths</a:t>
          </a:r>
          <a:endParaRPr lang="zh-TW" altLang="en-US" sz="2600" kern="1200" dirty="0"/>
        </a:p>
      </dsp:txBody>
      <dsp:txXfrm>
        <a:off x="863029" y="1348305"/>
        <a:ext cx="1189200" cy="1080833"/>
      </dsp:txXfrm>
    </dsp:sp>
    <dsp:sp modelId="{FF437FB0-0EF5-48D6-B83C-87F5A1A2A5E9}">
      <dsp:nvSpPr>
        <dsp:cNvPr id="0" name=""/>
        <dsp:cNvSpPr/>
      </dsp:nvSpPr>
      <dsp:spPr>
        <a:xfrm rot="20384677">
          <a:off x="2187188" y="1311863"/>
          <a:ext cx="1602843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1602843" y="118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2948538" y="1283679"/>
        <a:ext cx="80142" cy="80142"/>
      </dsp:txXfrm>
    </dsp:sp>
    <dsp:sp modelId="{32CDB8C5-FC46-440F-B4BF-EF3B34E533A6}">
      <dsp:nvSpPr>
        <dsp:cNvPr id="0" name=""/>
        <dsp:cNvSpPr/>
      </dsp:nvSpPr>
      <dsp:spPr>
        <a:xfrm>
          <a:off x="3489212" y="-26001"/>
          <a:ext cx="2649650" cy="13522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Path dependencies</a:t>
          </a:r>
          <a:endParaRPr lang="zh-TW" altLang="en-US" sz="2400" kern="1200" dirty="0"/>
        </a:p>
      </dsp:txBody>
      <dsp:txXfrm>
        <a:off x="3877244" y="172030"/>
        <a:ext cx="1873586" cy="956181"/>
      </dsp:txXfrm>
    </dsp:sp>
    <dsp:sp modelId="{5CC8F7CD-A41E-4F9E-8F55-A08E037D784F}">
      <dsp:nvSpPr>
        <dsp:cNvPr id="0" name=""/>
        <dsp:cNvSpPr/>
      </dsp:nvSpPr>
      <dsp:spPr>
        <a:xfrm rot="725598">
          <a:off x="2243145" y="2363182"/>
          <a:ext cx="2968773" cy="23774"/>
        </a:xfrm>
        <a:custGeom>
          <a:avLst/>
          <a:gdLst/>
          <a:ahLst/>
          <a:cxnLst/>
          <a:rect l="0" t="0" r="0" b="0"/>
          <a:pathLst>
            <a:path>
              <a:moveTo>
                <a:pt x="0" y="11887"/>
              </a:moveTo>
              <a:lnTo>
                <a:pt x="2968773" y="118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000" kern="1200"/>
        </a:p>
      </dsp:txBody>
      <dsp:txXfrm>
        <a:off x="3653312" y="2300850"/>
        <a:ext cx="148438" cy="148438"/>
      </dsp:txXfrm>
    </dsp:sp>
    <dsp:sp modelId="{FA7D980A-859F-4623-AA34-224EF697DB38}">
      <dsp:nvSpPr>
        <dsp:cNvPr id="0" name=""/>
        <dsp:cNvSpPr/>
      </dsp:nvSpPr>
      <dsp:spPr>
        <a:xfrm>
          <a:off x="5074208" y="2332762"/>
          <a:ext cx="2450539" cy="11867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Technological opportunities</a:t>
          </a:r>
          <a:endParaRPr lang="zh-TW" altLang="en-US" sz="2400" kern="1200" dirty="0"/>
        </a:p>
      </dsp:txBody>
      <dsp:txXfrm>
        <a:off x="5433081" y="2506556"/>
        <a:ext cx="1732793" cy="839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75C987-6EB2-4C1E-9E9A-95D94D478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7C56D41-EE53-4DAC-9B95-8DB9D50A0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A372C3-BAB1-41A5-85C2-5A1CBE00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AD06045-7A64-4EF6-B0F6-7BF7A025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04A2A0-7722-4C23-A1BA-56D8EBCC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438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017644-E7DD-4516-BB48-49ADF39C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B7CF6B2-B084-4023-AC43-CFCD4929B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DA4606-316E-4993-B666-1DEE53E6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C6EA606-0024-45DF-BBC2-E136BC7BD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3BE8907-4DE0-497D-B62E-CF786DA24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027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C3AB2F8-376E-4E3F-B79F-554D6CD5A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CA90217-819E-49E5-BF6A-4DEFDFE52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76F05C-9F96-4C29-BEF4-9969344B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1E7245-FDA9-4FE1-B327-76753F95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1D1EB7-E82E-470E-BAB9-B19138D5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9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020AF6-6034-4DEB-9F99-3DE48D18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33DB65-E472-41BD-A05A-2F3596BD2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291C7F-5E25-4470-9CD7-3A1DA6C28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5AA614-1301-4C14-B9D8-76AA2A04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735011-ED04-4A16-BC85-C8A5D365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20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58C4EF-FD5D-4419-A06F-598D4EBD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83DA38B-9C2B-49EC-89CD-634DBBE03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B325041-F0C7-43E5-909B-EF94E290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871623F-4929-44BE-B6FC-9E2227252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86701E-DB8E-4854-BDFC-F36A1043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02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B89AB0-0164-43F3-86B1-D1B813A6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D9BEE6-0537-497C-B24A-E435C77A0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162A6CC-233C-4E76-8A9B-B77BEF0E5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52C9B32-6680-49D3-9A23-D1DB3F54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6E60746-7B10-4695-A20C-2BCAFF764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3B6808C-AAE6-4853-AB07-AA8405034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8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E45879-206B-43D6-853C-15DD84E3E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319840-562C-47DF-8EA2-F70CA5FF8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CF55D6-9B05-4FC1-B5B7-A6D54DAA5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4791AE5-944F-4A81-A230-829F5C727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09BF3B-97DC-459E-9D7B-8CA1B7D621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52107CA-6321-4216-BFBE-0A5BA525A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C654C68-1CCA-4448-B504-9DE5E709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9FC865C-100E-4BE4-8B8D-D3484E42D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77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2EA66C-00A2-476A-BC27-F1F41EA4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0C7A942-57A2-4111-BC60-4A894AA5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0FF6FCB-F803-44E2-BF92-B26914AB2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72CF77-AB33-4EA0-BA36-C8B5C9D6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947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3C8B21F-BD14-4AD5-AF05-0D98C99D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A958CDA-326C-49C0-9035-85CAFC1D1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13D6279-C8D6-4D7D-BB9A-54433555C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345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0F93C0-64F7-4621-A8F2-03E916211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97611A-3FF8-4B58-8796-AC9482177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1F888E7-7FD7-4B8D-B868-20EFB7D4E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A591079-9B78-4835-85B7-4DA15283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8478CD9-67C3-41B7-9532-485DAEC4C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7E96A81-F4EF-4367-B68A-42E5EA76C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04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AFFAEC-A2FE-4DE7-ABED-C740FB2E6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3A35118-C848-480D-960E-CB2FCAE3E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200BE7F-1AB6-4372-96D7-F16FAD158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593ACFF-F8B3-4111-934B-AAFF8F74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6A5445E-BFCA-4DD5-A9B5-9AD60B7C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0151A7-2077-47E2-BEC2-74CCC10BE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35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96B7F57-C18A-430D-9427-F993F946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074780-B749-473F-AF86-0D8F44F38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835022-F866-4C3C-9850-86A46A125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1F00-7D7F-4B5B-88AD-C9DFF8072271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4A87A1-7847-4222-A467-405A0F446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A57BA8-BF9C-485D-BD78-D6BD96F27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7EA6-1C36-4746-BE32-D6C9A8638B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18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D85167-8D89-4BB9-8012-7FC78A7C1D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Dynamic Capabilities and Strategic Management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833BD2B-CAEF-4C12-9DBB-591B979AE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8059" y="3822699"/>
            <a:ext cx="9144000" cy="2713037"/>
          </a:xfrm>
        </p:spPr>
        <p:txBody>
          <a:bodyPr>
            <a:normAutofit/>
          </a:bodyPr>
          <a:lstStyle/>
          <a:p>
            <a:r>
              <a:rPr lang="en-US" altLang="zh-TW" dirty="0"/>
              <a:t>David Teece, Gary Pisano, and Amy </a:t>
            </a:r>
            <a:r>
              <a:rPr lang="en-US" altLang="zh-TW" dirty="0" err="1"/>
              <a:t>Shuen</a:t>
            </a:r>
            <a:r>
              <a:rPr lang="en-US" altLang="zh-TW" dirty="0"/>
              <a:t> (1997)</a:t>
            </a:r>
          </a:p>
          <a:p>
            <a:r>
              <a:rPr lang="en-US" altLang="zh-TW" dirty="0"/>
              <a:t>Strategic Management Journal </a:t>
            </a:r>
          </a:p>
          <a:p>
            <a:endParaRPr lang="en-US" altLang="zh-TW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3C5C54C-EBE2-42C0-9F2F-2DFCFB1FD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08" y="3090862"/>
            <a:ext cx="1600692" cy="222250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1A8C4874-99BD-4785-B7AA-5FE48855F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634" y="4452105"/>
            <a:ext cx="1849015" cy="2052714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7D633ED-F691-4996-8943-D4BF66828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1713" y="3287712"/>
            <a:ext cx="160069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936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A5C497-311D-45FD-BC97-612A7E57F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-10160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u="none" strike="noStrike" baseline="0" dirty="0">
                <a:latin typeface="+mn-lt"/>
              </a:rPr>
              <a:t>Organizational and managerial processes</a:t>
            </a:r>
            <a:endParaRPr lang="zh-TW" altLang="en-US" sz="2800" b="1" dirty="0">
              <a:latin typeface="+mn-lt"/>
            </a:endParaRP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76C02E57-8FC4-45C9-9D1F-863ADD20CF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049073"/>
              </p:ext>
            </p:extLst>
          </p:nvPr>
        </p:nvGraphicFramePr>
        <p:xfrm>
          <a:off x="518604" y="1615736"/>
          <a:ext cx="10356542" cy="4614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D33EE9F-6750-46CE-A57F-AAFBE0375371}"/>
              </a:ext>
            </a:extLst>
          </p:cNvPr>
          <p:cNvSpPr txBox="1"/>
          <p:nvPr/>
        </p:nvSpPr>
        <p:spPr>
          <a:xfrm>
            <a:off x="928687" y="1050517"/>
            <a:ext cx="6134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/>
              <a:t>Three roles of processes: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B62439-A658-4E0F-9403-ED702602FB69}"/>
              </a:ext>
            </a:extLst>
          </p:cNvPr>
          <p:cNvSpPr txBox="1"/>
          <p:nvPr/>
        </p:nvSpPr>
        <p:spPr>
          <a:xfrm>
            <a:off x="3071812" y="2622142"/>
            <a:ext cx="6134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static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8BD2E1-DEFF-4D32-B89D-F271C7E2775E}"/>
              </a:ext>
            </a:extLst>
          </p:cNvPr>
          <p:cNvSpPr txBox="1"/>
          <p:nvPr/>
        </p:nvSpPr>
        <p:spPr>
          <a:xfrm>
            <a:off x="4419600" y="3429000"/>
            <a:ext cx="6134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dynamic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CDC859-0A02-47F6-A1A0-298B461DD8AC}"/>
              </a:ext>
            </a:extLst>
          </p:cNvPr>
          <p:cNvSpPr txBox="1"/>
          <p:nvPr/>
        </p:nvSpPr>
        <p:spPr>
          <a:xfrm>
            <a:off x="4419600" y="4367949"/>
            <a:ext cx="61341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transformational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9E4171-AA26-44F5-9872-074EA47A1D4E}"/>
              </a:ext>
            </a:extLst>
          </p:cNvPr>
          <p:cNvSpPr txBox="1"/>
          <p:nvPr/>
        </p:nvSpPr>
        <p:spPr>
          <a:xfrm>
            <a:off x="9385664" y="3290640"/>
            <a:ext cx="273013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i="0" u="none" strike="noStrike" baseline="0" dirty="0"/>
              <a:t>Requires both individual and organizational skills; both internal &amp; external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7DE319-7487-4D68-B3AF-C837132E317A}"/>
              </a:ext>
            </a:extLst>
          </p:cNvPr>
          <p:cNvSpPr txBox="1"/>
          <p:nvPr/>
        </p:nvSpPr>
        <p:spPr>
          <a:xfrm>
            <a:off x="7618775" y="1779924"/>
            <a:ext cx="33004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Coherence, interdependence, &amp; systematic</a:t>
            </a:r>
            <a:endParaRPr lang="en-US" sz="2000" i="0" u="none" strike="noStrike" baseline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772574-90C9-4686-9F48-BE271778FB23}"/>
              </a:ext>
            </a:extLst>
          </p:cNvPr>
          <p:cNvSpPr txBox="1"/>
          <p:nvPr/>
        </p:nvSpPr>
        <p:spPr>
          <a:xfrm>
            <a:off x="8677275" y="5433329"/>
            <a:ext cx="33385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u="none" strike="noStrike" baseline="0" dirty="0"/>
              <a:t>Based on learning; firms must develop processes to minimize low pay-off change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1164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65269D-6737-4CE8-8708-92B53593A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4613"/>
            <a:ext cx="12192000" cy="809198"/>
          </a:xfrm>
        </p:spPr>
        <p:txBody>
          <a:bodyPr>
            <a:normAutofit/>
          </a:bodyPr>
          <a:lstStyle/>
          <a:p>
            <a:pPr algn="ctr"/>
            <a:r>
              <a:rPr lang="en-US" sz="3000" b="1" u="none" strike="noStrike" baseline="0" dirty="0">
                <a:latin typeface="+mn-lt"/>
              </a:rPr>
              <a:t>Positions</a:t>
            </a:r>
            <a:endParaRPr lang="zh-TW" altLang="en-US" sz="3000" b="1" dirty="0">
              <a:latin typeface="+mn-lt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17B8BBE3-E051-450F-9072-72617FDB6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48929"/>
              </p:ext>
            </p:extLst>
          </p:nvPr>
        </p:nvGraphicFramePr>
        <p:xfrm>
          <a:off x="880522" y="1625908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F15AB736-0F42-4036-8983-844B8CBBE6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4311836"/>
              </p:ext>
            </p:extLst>
          </p:nvPr>
        </p:nvGraphicFramePr>
        <p:xfrm>
          <a:off x="785812" y="943503"/>
          <a:ext cx="9321800" cy="5228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E95696D-8452-4C1D-BE28-1160CB5B8D05}"/>
              </a:ext>
            </a:extLst>
          </p:cNvPr>
          <p:cNvSpPr txBox="1"/>
          <p:nvPr/>
        </p:nvSpPr>
        <p:spPr>
          <a:xfrm>
            <a:off x="342899" y="811565"/>
            <a:ext cx="1137761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strategic posture of a firm is determined not only by its learning processes and by the coherence of its internal and external processes and incentives, but also by </a:t>
            </a:r>
            <a:r>
              <a:rPr lang="en-US" sz="2400" dirty="0">
                <a:solidFill>
                  <a:srgbClr val="0000FF"/>
                </a:solidFill>
              </a:rPr>
              <a:t>its specific assets.</a:t>
            </a:r>
          </a:p>
        </p:txBody>
      </p:sp>
    </p:spTree>
    <p:extLst>
      <p:ext uri="{BB962C8B-B14F-4D97-AF65-F5344CB8AC3E}">
        <p14:creationId xmlns:p14="http://schemas.microsoft.com/office/powerpoint/2010/main" val="189111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A156A-1567-454D-9A3C-88987EFA4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0487" y="-39687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3000" b="1" dirty="0">
                <a:latin typeface="+mn-lt"/>
              </a:rPr>
              <a:t>Paths</a:t>
            </a:r>
            <a:endParaRPr lang="zh-TW" altLang="en-US" sz="3000" b="1" dirty="0">
              <a:latin typeface="+mn-lt"/>
            </a:endParaRPr>
          </a:p>
        </p:txBody>
      </p:sp>
      <p:graphicFrame>
        <p:nvGraphicFramePr>
          <p:cNvPr id="4" name="內容版面配置區 6">
            <a:extLst>
              <a:ext uri="{FF2B5EF4-FFF2-40B4-BE49-F238E27FC236}">
                <a16:creationId xmlns:a16="http://schemas.microsoft.com/office/drawing/2014/main" id="{30FE0C58-4270-4B86-9B7B-4ADE1563F0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652279"/>
              </p:ext>
            </p:extLst>
          </p:nvPr>
        </p:nvGraphicFramePr>
        <p:xfrm>
          <a:off x="838200" y="1825624"/>
          <a:ext cx="9163050" cy="436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A377A5B-0259-4367-B74B-06084C56AF01}"/>
              </a:ext>
            </a:extLst>
          </p:cNvPr>
          <p:cNvSpPr txBox="1"/>
          <p:nvPr/>
        </p:nvSpPr>
        <p:spPr>
          <a:xfrm>
            <a:off x="1046559" y="1005186"/>
            <a:ext cx="101834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/>
              <a:t>Where a firm can go is a function of its current position and the paths ahead.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5826BB-8ED7-47CF-BD35-BBADA52B9FF0}"/>
              </a:ext>
            </a:extLst>
          </p:cNvPr>
          <p:cNvSpPr txBox="1"/>
          <p:nvPr/>
        </p:nvSpPr>
        <p:spPr>
          <a:xfrm>
            <a:off x="7542609" y="2003892"/>
            <a:ext cx="440174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</a:t>
            </a:r>
            <a:r>
              <a:rPr lang="en-US" sz="2000" b="0" i="0" u="none" strike="noStrike" baseline="0" dirty="0"/>
              <a:t>istory matters: the learning effect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The increasing returns to adoption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The lock in effect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305F6B-88E2-41AC-97CE-009493E97079}"/>
              </a:ext>
            </a:extLst>
          </p:cNvPr>
          <p:cNvSpPr txBox="1"/>
          <p:nvPr/>
        </p:nvSpPr>
        <p:spPr>
          <a:xfrm>
            <a:off x="8329017" y="4313371"/>
            <a:ext cx="4401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the rate and direction</a:t>
            </a:r>
          </a:p>
          <a:p>
            <a:pPr algn="l"/>
            <a:r>
              <a:rPr lang="en-US" sz="2000" dirty="0"/>
              <a:t>     of technological changes matter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4064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4A47D2-BF56-4053-87DC-C46F34087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818"/>
            <a:ext cx="11720513" cy="9237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>
                <a:latin typeface="+mn-lt"/>
              </a:rPr>
              <a:t>Replicability and Imitability of Organizational Processes and Positions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DCE7D9-4A2A-41F2-B95D-D21882981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31603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TW" sz="2400" i="1" dirty="0"/>
              <a:t>Replication</a:t>
            </a:r>
            <a:r>
              <a:rPr lang="en-US" altLang="zh-TW" sz="2400" dirty="0"/>
              <a:t>: competences and capabilities, and routines are difficult to replicate</a:t>
            </a:r>
          </a:p>
          <a:p>
            <a:pPr marL="0" indent="0">
              <a:buNone/>
            </a:pPr>
            <a:r>
              <a:rPr lang="en-US" altLang="zh-TW" sz="2400" dirty="0"/>
              <a:t>     1) the tacit nature </a:t>
            </a:r>
          </a:p>
          <a:p>
            <a:pPr marL="0" indent="0">
              <a:buNone/>
            </a:pPr>
            <a:r>
              <a:rPr lang="en-US" altLang="zh-TW" sz="2400" dirty="0"/>
              <a:t>     2) firm-specific history</a:t>
            </a:r>
          </a:p>
          <a:p>
            <a:pPr marL="0" indent="0">
              <a:buNone/>
            </a:pPr>
            <a:r>
              <a:rPr lang="en-US" altLang="zh-TW" sz="2400" dirty="0"/>
              <a:t>   When can the focal firm generate strategic value from replication?</a:t>
            </a:r>
          </a:p>
          <a:p>
            <a:pPr marL="0" indent="0">
              <a:buNone/>
            </a:pPr>
            <a:r>
              <a:rPr lang="en-US" altLang="zh-TW" sz="2400" dirty="0"/>
              <a:t>     1) the ability to support geographic and product line expansion. </a:t>
            </a:r>
          </a:p>
          <a:p>
            <a:pPr marL="0" indent="0">
              <a:buNone/>
            </a:pPr>
            <a:r>
              <a:rPr lang="en-US" altLang="zh-TW" sz="2400" dirty="0"/>
              <a:t>     2) owns the foundations for learning and improvement.</a:t>
            </a:r>
          </a:p>
          <a:p>
            <a:endParaRPr lang="en-US" altLang="zh-TW" sz="2400" u="sng" dirty="0"/>
          </a:p>
          <a:p>
            <a:r>
              <a:rPr lang="en-US" altLang="zh-TW" sz="2400" i="1" dirty="0"/>
              <a:t>Imitation</a:t>
            </a:r>
            <a:r>
              <a:rPr lang="en-US" altLang="zh-TW" sz="2400" dirty="0"/>
              <a:t>: replication performed by a competitor</a:t>
            </a:r>
          </a:p>
          <a:p>
            <a:pPr marL="0" indent="0">
              <a:buNone/>
            </a:pPr>
            <a:r>
              <a:rPr lang="en-US" altLang="zh-TW" sz="2400" dirty="0">
                <a:sym typeface="Wingdings" panose="05000000000000000000" pitchFamily="2" charset="2"/>
              </a:rPr>
              <a:t>    1) high tacit component hard to imitate</a:t>
            </a:r>
            <a:r>
              <a:rPr lang="en-US" altLang="zh-TW" sz="2400" dirty="0"/>
              <a:t> </a:t>
            </a:r>
          </a:p>
          <a:p>
            <a:pPr marL="0" indent="0">
              <a:buNone/>
            </a:pPr>
            <a:r>
              <a:rPr lang="en-US" altLang="zh-TW" sz="2400" dirty="0"/>
              <a:t>    2) Intellectual property rights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57347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1300C2-EB6E-4530-99CB-6ECF167A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477838"/>
          </a:xfrm>
        </p:spPr>
        <p:txBody>
          <a:bodyPr>
            <a:noAutofit/>
          </a:bodyPr>
          <a:lstStyle/>
          <a:p>
            <a:pPr algn="ctr"/>
            <a:r>
              <a:rPr lang="en-US" altLang="zh-TW" sz="3600" b="1" dirty="0">
                <a:latin typeface="+mn-lt"/>
              </a:rPr>
              <a:t>Conclusion </a:t>
            </a:r>
            <a:endParaRPr lang="zh-TW" altLang="en-US" sz="3600" b="1" dirty="0">
              <a:latin typeface="+mn-lt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9936409-59E3-4047-B458-24362D22C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025" y="1857061"/>
            <a:ext cx="8539162" cy="697696"/>
          </a:xfrm>
        </p:spPr>
        <p:txBody>
          <a:bodyPr>
            <a:normAutofit/>
          </a:bodyPr>
          <a:lstStyle/>
          <a:p>
            <a:r>
              <a:rPr lang="en-US" altLang="zh-TW" dirty="0"/>
              <a:t>Market Power (strategizing) </a:t>
            </a:r>
            <a:r>
              <a:rPr lang="en-US" altLang="zh-TW"/>
              <a:t>vs Efficiency (</a:t>
            </a:r>
            <a:r>
              <a:rPr lang="en-US" altLang="zh-TW" dirty="0"/>
              <a:t>economizing)</a:t>
            </a:r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58B8288-820F-4F97-AC04-4FF2ECD61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025" y="2688058"/>
            <a:ext cx="10245726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Competitive forces and strategic conflicts approach</a:t>
            </a:r>
          </a:p>
          <a:p>
            <a:r>
              <a:rPr lang="en-US" altLang="zh-TW" sz="2000" dirty="0"/>
              <a:t>Profits stem from strategizing</a:t>
            </a:r>
          </a:p>
          <a:p>
            <a:r>
              <a:rPr lang="en-US" altLang="zh-TW" sz="2000" dirty="0"/>
              <a:t>Market positions shielded behind entry barriers</a:t>
            </a:r>
          </a:p>
          <a:p>
            <a:r>
              <a:rPr lang="en-US" altLang="zh-TW" sz="2000" dirty="0"/>
              <a:t>Competitive advantages lie at the level of industry or strategic group</a:t>
            </a:r>
            <a:r>
              <a:rPr lang="en-US" altLang="zh-TW" sz="2400" dirty="0"/>
              <a:t>.</a:t>
            </a:r>
          </a:p>
          <a:p>
            <a:pPr marL="0" indent="0">
              <a:buNone/>
            </a:pPr>
            <a:r>
              <a:rPr lang="en-US" altLang="zh-TW" sz="2400" b="1" dirty="0"/>
              <a:t>Resources based approach and dynamic capability approach</a:t>
            </a:r>
          </a:p>
          <a:p>
            <a:r>
              <a:rPr lang="en-US" altLang="zh-TW" sz="2000" dirty="0"/>
              <a:t>Success stems from high-performance routines operating “inside the firm,” shaped by processes and positions.</a:t>
            </a:r>
          </a:p>
          <a:p>
            <a:r>
              <a:rPr lang="en-US" altLang="zh-TW" sz="2000" dirty="0"/>
              <a:t>Emphasize path dependencies and technological opportunities</a:t>
            </a:r>
          </a:p>
          <a:p>
            <a:endParaRPr lang="en-US" altLang="zh-TW" sz="2000" dirty="0"/>
          </a:p>
          <a:p>
            <a:endParaRPr lang="zh-TW" altLang="en-US" dirty="0"/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0FAFC6DD-D1BA-4CCD-B188-EFB61860BB78}"/>
              </a:ext>
            </a:extLst>
          </p:cNvPr>
          <p:cNvSpPr txBox="1">
            <a:spLocks/>
          </p:cNvSpPr>
          <p:nvPr/>
        </p:nvSpPr>
        <p:spPr>
          <a:xfrm>
            <a:off x="836612" y="2400298"/>
            <a:ext cx="4333875" cy="546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sz="2800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A91FC2-F066-478D-86FF-8E5D168A361E}"/>
              </a:ext>
            </a:extLst>
          </p:cNvPr>
          <p:cNvSpPr txBox="1"/>
          <p:nvPr/>
        </p:nvSpPr>
        <p:spPr>
          <a:xfrm>
            <a:off x="836612" y="1062252"/>
            <a:ext cx="113553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</a:rPr>
              <a:t>complementary nature </a:t>
            </a:r>
            <a:r>
              <a:rPr lang="en-US" sz="2400" dirty="0"/>
              <a:t>of the four paradigms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/>
              <a:t>Key question: which frameworks are appropriate for the problem at hand.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627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CF27F-6DBE-404C-87B9-BE83F252E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92075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Introduction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B5A5C-09F6-48CC-BFC9-DF43E46F959F}"/>
              </a:ext>
            </a:extLst>
          </p:cNvPr>
          <p:cNvSpPr txBox="1"/>
          <p:nvPr/>
        </p:nvSpPr>
        <p:spPr>
          <a:xfrm>
            <a:off x="381000" y="1607750"/>
            <a:ext cx="11811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/>
              <a:t>The fundamental question in the field of strategic management: </a:t>
            </a:r>
          </a:p>
          <a:p>
            <a:pPr algn="l"/>
            <a:r>
              <a:rPr lang="en-US" sz="2400" dirty="0"/>
              <a:t>      H</a:t>
            </a:r>
            <a:r>
              <a:rPr lang="en-US" sz="2400" b="0" i="0" u="none" strike="noStrike" baseline="0" dirty="0"/>
              <a:t>ow firms achieve and sustain competitive advantage?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586C1-7209-42DF-9470-25625F7A1BDB}"/>
              </a:ext>
            </a:extLst>
          </p:cNvPr>
          <p:cNvSpPr txBox="1"/>
          <p:nvPr/>
        </p:nvSpPr>
        <p:spPr>
          <a:xfrm>
            <a:off x="826293" y="2693798"/>
            <a:ext cx="109704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i="0" u="none" strike="noStrike" baseline="0" dirty="0"/>
              <a:t>Current strategic theory:</a:t>
            </a:r>
            <a:r>
              <a:rPr lang="en-US" sz="2400" dirty="0"/>
              <a:t> How to  </a:t>
            </a:r>
            <a:r>
              <a:rPr lang="en-US" sz="2400" b="0" i="0" u="none" strike="noStrike" baseline="0" dirty="0"/>
              <a:t>sustain and safeguard </a:t>
            </a:r>
            <a:r>
              <a:rPr lang="en-US" sz="2400" b="0" i="0" u="none" strike="noStrike" baseline="0" dirty="0">
                <a:solidFill>
                  <a:srgbClr val="0000FF"/>
                </a:solidFill>
              </a:rPr>
              <a:t>extant competitive advantage</a:t>
            </a:r>
            <a:r>
              <a:rPr lang="en-US" sz="2400" b="0" i="0" u="none" strike="noStrike" baseline="0" dirty="0"/>
              <a:t>?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EC8075-A2C9-444A-9646-84E046D4A75F}"/>
              </a:ext>
            </a:extLst>
          </p:cNvPr>
          <p:cNvSpPr txBox="1"/>
          <p:nvPr/>
        </p:nvSpPr>
        <p:spPr>
          <a:xfrm>
            <a:off x="881061" y="4523125"/>
            <a:ext cx="109156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>
                <a:solidFill>
                  <a:srgbClr val="0000FF"/>
                </a:solidFill>
              </a:rPr>
              <a:t>Schumpeterian world </a:t>
            </a:r>
            <a:r>
              <a:rPr lang="en-US" sz="2400" b="0" i="0" u="none" strike="noStrike" baseline="0" dirty="0"/>
              <a:t>of innovation-based competition, price/performance rivalry, increasing returns, and the 'creative destruction' of existing competences.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E21D7F-71DF-4958-B3DF-678F8CE74F94}"/>
              </a:ext>
            </a:extLst>
          </p:cNvPr>
          <p:cNvSpPr txBox="1"/>
          <p:nvPr/>
        </p:nvSpPr>
        <p:spPr>
          <a:xfrm>
            <a:off x="461961" y="3580618"/>
            <a:ext cx="113347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i="0" u="none" strike="noStrike" baseline="0" dirty="0"/>
              <a:t>Dynamic capabilities framework: </a:t>
            </a:r>
            <a:r>
              <a:rPr lang="en-US" sz="2400" dirty="0"/>
              <a:t>how and why certain firms build competitive advantage </a:t>
            </a:r>
            <a:r>
              <a:rPr lang="en-US" sz="2400" dirty="0">
                <a:solidFill>
                  <a:srgbClr val="0000FF"/>
                </a:solidFill>
              </a:rPr>
              <a:t>in regimes of rapid change.</a:t>
            </a:r>
          </a:p>
        </p:txBody>
      </p:sp>
    </p:spTree>
    <p:extLst>
      <p:ext uri="{BB962C8B-B14F-4D97-AF65-F5344CB8AC3E}">
        <p14:creationId xmlns:p14="http://schemas.microsoft.com/office/powerpoint/2010/main" val="405754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EFBBF3-40BC-4174-983A-A38E827F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7637"/>
            <a:ext cx="12192000" cy="923733"/>
          </a:xfrm>
        </p:spPr>
        <p:txBody>
          <a:bodyPr>
            <a:normAutofit/>
          </a:bodyPr>
          <a:lstStyle/>
          <a:p>
            <a:pPr algn="ctr"/>
            <a:r>
              <a:rPr lang="en-US" altLang="zh-TW" sz="3000" b="1" dirty="0">
                <a:latin typeface="+mn-lt"/>
              </a:rPr>
              <a:t>Three existing paradigms (market-power)</a:t>
            </a:r>
            <a:endParaRPr lang="zh-TW" altLang="en-US" sz="3000" b="1" dirty="0">
              <a:latin typeface="+mn-lt"/>
            </a:endParaRPr>
          </a:p>
        </p:txBody>
      </p:sp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AFFF6DDB-DE36-4ED8-BF38-5E44A8364D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84" y="2197100"/>
            <a:ext cx="5762220" cy="3957637"/>
          </a:xfr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B60D08FC-7A24-4A74-A8D2-B1DA8C43FBDA}"/>
              </a:ext>
            </a:extLst>
          </p:cNvPr>
          <p:cNvSpPr txBox="1"/>
          <p:nvPr/>
        </p:nvSpPr>
        <p:spPr>
          <a:xfrm>
            <a:off x="695324" y="1114589"/>
            <a:ext cx="905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TW" sz="2400" b="1" dirty="0"/>
              <a:t>Porter (1980): </a:t>
            </a:r>
            <a:r>
              <a:rPr lang="en-US" sz="2400" b="1" i="0" u="none" strike="noStrike" baseline="0" dirty="0"/>
              <a:t>competitive forces approach</a:t>
            </a:r>
            <a:endParaRPr lang="zh-TW" altLang="en-US" sz="2400" b="1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AD1F2D3-0723-44E6-9101-1D7FFF23CEB9}"/>
              </a:ext>
            </a:extLst>
          </p:cNvPr>
          <p:cNvSpPr txBox="1"/>
          <p:nvPr/>
        </p:nvSpPr>
        <p:spPr>
          <a:xfrm>
            <a:off x="6888419" y="2152453"/>
            <a:ext cx="50940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H</a:t>
            </a:r>
            <a:r>
              <a:rPr lang="en-US" sz="2000" b="0" i="0" u="none" strike="noStrike" baseline="0" dirty="0"/>
              <a:t>ow competitive forces work </a:t>
            </a:r>
            <a:r>
              <a:rPr lang="en-US" sz="2000" b="0" i="0" u="none" strike="noStrike" baseline="0" dirty="0">
                <a:solidFill>
                  <a:srgbClr val="0000FF"/>
                </a:solidFill>
              </a:rPr>
              <a:t>at the industry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Competitive strategies are often aimed at altering the </a:t>
            </a:r>
            <a:r>
              <a:rPr lang="en-US" sz="2000" dirty="0">
                <a:solidFill>
                  <a:srgbClr val="0000FF"/>
                </a:solidFill>
              </a:rPr>
              <a:t>firm’s position in the industry </a:t>
            </a:r>
            <a:r>
              <a:rPr lang="en-US" sz="2000" dirty="0"/>
              <a:t>vis-à-vis competitors and suppliers.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/>
              <a:t>Economic rents in competitive framework are </a:t>
            </a:r>
            <a:r>
              <a:rPr lang="en-US" altLang="zh-TW" sz="2000" dirty="0">
                <a:solidFill>
                  <a:srgbClr val="0000FF"/>
                </a:solidFill>
              </a:rPr>
              <a:t>monopoly rents </a:t>
            </a:r>
            <a:r>
              <a:rPr lang="en-US" altLang="zh-TW" sz="2000" dirty="0"/>
              <a:t>and are created largely at the </a:t>
            </a:r>
            <a:r>
              <a:rPr lang="en-US" altLang="zh-TW" sz="2000" dirty="0">
                <a:solidFill>
                  <a:srgbClr val="0000FF"/>
                </a:solidFill>
              </a:rPr>
              <a:t>industry or subsector level </a:t>
            </a:r>
            <a:r>
              <a:rPr lang="en-US" altLang="zh-TW" sz="2000" dirty="0"/>
              <a:t>rather than at the firm level.</a:t>
            </a:r>
          </a:p>
          <a:p>
            <a:r>
              <a:rPr lang="en-US" altLang="zh-TW" sz="2000" dirty="0"/>
              <a:t>Weakness: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/>
              <a:t>No emphasis on firm-specific assets and firm-level analysis</a:t>
            </a:r>
            <a:endParaRPr lang="zh-TW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74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0FB138-C250-4DC8-A527-7C4911D68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100" y="312738"/>
            <a:ext cx="12192000" cy="625475"/>
          </a:xfrm>
        </p:spPr>
        <p:txBody>
          <a:bodyPr>
            <a:normAutofit/>
          </a:bodyPr>
          <a:lstStyle/>
          <a:p>
            <a:pPr algn="ctr"/>
            <a:r>
              <a:rPr lang="en-US" altLang="zh-TW" sz="3000" b="1" dirty="0">
                <a:latin typeface="+mn-lt"/>
              </a:rPr>
              <a:t>Three existing paradigms (market-power)</a:t>
            </a:r>
            <a:endParaRPr lang="zh-TW" altLang="en-US" sz="3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E4F510-DCF8-41BC-8EA5-F74CC7535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1063625"/>
            <a:ext cx="10987088" cy="5203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b="1" dirty="0"/>
              <a:t>Shapiro (1989): Strategic Conflicts Approach</a:t>
            </a:r>
          </a:p>
          <a:p>
            <a:r>
              <a:rPr lang="en-US" altLang="zh-TW" sz="2000" dirty="0"/>
              <a:t>Game theory analyzes the nature of </a:t>
            </a:r>
            <a:r>
              <a:rPr lang="en-US" altLang="zh-TW" sz="2000" dirty="0">
                <a:solidFill>
                  <a:srgbClr val="0000FF"/>
                </a:solidFill>
              </a:rPr>
              <a:t>competitive interaction between rival firms</a:t>
            </a:r>
            <a:r>
              <a:rPr lang="en-US" altLang="zh-TW" sz="2000" dirty="0"/>
              <a:t> (Shapiro, 1989) </a:t>
            </a:r>
          </a:p>
          <a:p>
            <a:r>
              <a:rPr lang="en-US" altLang="zh-TW" sz="2000" dirty="0"/>
              <a:t>Competitive outcomes as a function of </a:t>
            </a:r>
            <a:r>
              <a:rPr lang="en-US" altLang="zh-TW" sz="2000" dirty="0">
                <a:solidFill>
                  <a:srgbClr val="0000FF"/>
                </a:solidFill>
              </a:rPr>
              <a:t>the effectiveness of firm’s strategic moves </a:t>
            </a:r>
            <a:r>
              <a:rPr lang="en-US" altLang="zh-TW" sz="2000" dirty="0"/>
              <a:t>towards rivals. (How firms keep their rivals off balance through strategic investments, pricing strategies, signaling, and the control of information).</a:t>
            </a:r>
          </a:p>
          <a:p>
            <a:r>
              <a:rPr lang="en-US" altLang="zh-TW" sz="2000" dirty="0"/>
              <a:t>The appreciation of </a:t>
            </a:r>
            <a:r>
              <a:rPr lang="en-US" altLang="zh-TW" sz="2000" dirty="0">
                <a:solidFill>
                  <a:srgbClr val="0000FF"/>
                </a:solidFill>
              </a:rPr>
              <a:t>irreversible commitment </a:t>
            </a:r>
            <a:r>
              <a:rPr lang="en-US" altLang="zh-TW" sz="2000" dirty="0"/>
              <a:t>(sunk costs)</a:t>
            </a:r>
          </a:p>
          <a:p>
            <a:r>
              <a:rPr lang="en-US" altLang="zh-TW" sz="2000" dirty="0"/>
              <a:t>Rents are a result of</a:t>
            </a:r>
            <a:r>
              <a:rPr lang="en-US" altLang="zh-TW" sz="2000" dirty="0">
                <a:solidFill>
                  <a:srgbClr val="0000FF"/>
                </a:solidFill>
              </a:rPr>
              <a:t> mangers’ intellectual ability to play the game</a:t>
            </a:r>
          </a:p>
          <a:p>
            <a:pPr marL="0" indent="0">
              <a:buNone/>
            </a:pPr>
            <a:r>
              <a:rPr lang="en-US" altLang="zh-TW" sz="2000" dirty="0"/>
              <a:t>Weakness:</a:t>
            </a:r>
          </a:p>
          <a:p>
            <a:r>
              <a:rPr lang="en-US" altLang="zh-TW" sz="2000" dirty="0"/>
              <a:t>Lack testable predictions: Multiple equilibrium </a:t>
            </a:r>
          </a:p>
          <a:p>
            <a:pPr marL="0" indent="0">
              <a:buNone/>
            </a:pPr>
            <a:r>
              <a:rPr lang="en-US" altLang="zh-TW" sz="2000" dirty="0"/>
              <a:t>    Based on certain believes: Price competition (e.g., Bertrand, Cournot), strategic asymmetries</a:t>
            </a:r>
          </a:p>
          <a:p>
            <a:r>
              <a:rPr lang="en-US" altLang="zh-TW" sz="2000" dirty="0"/>
              <a:t>When firms have a tremendous cost or other competitive advantage vis-a-vis their rivals, there will be no “game”</a:t>
            </a:r>
          </a:p>
          <a:p>
            <a:r>
              <a:rPr lang="en-US" altLang="zh-TW" sz="2000" dirty="0"/>
              <a:t>Ignores change of the environment: 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0000FF"/>
                </a:solidFill>
              </a:rPr>
              <a:t>    Entrepreneurial side of the strategy: how significant new rent streams are created and protected </a:t>
            </a:r>
          </a:p>
        </p:txBody>
      </p:sp>
    </p:spTree>
    <p:extLst>
      <p:ext uri="{BB962C8B-B14F-4D97-AF65-F5344CB8AC3E}">
        <p14:creationId xmlns:p14="http://schemas.microsoft.com/office/powerpoint/2010/main" val="287302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4AF8AF-E729-46FA-9477-C62201251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65" y="1132268"/>
            <a:ext cx="10782670" cy="5725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/>
              <a:t>Resource-based View</a:t>
            </a:r>
          </a:p>
          <a:p>
            <a:r>
              <a:rPr lang="en-US" altLang="zh-TW" sz="2400" dirty="0"/>
              <a:t>Firms are profitable due to lower costs or higher quality (better performance), not the strategic investments.</a:t>
            </a:r>
          </a:p>
          <a:p>
            <a:r>
              <a:rPr lang="en-US" altLang="zh-TW" sz="2400" dirty="0"/>
              <a:t>What a firm can do is not just a function of the opportunities it confronts; it also depends on what </a:t>
            </a:r>
            <a:r>
              <a:rPr lang="en-US" altLang="zh-TW" sz="2400" dirty="0">
                <a:solidFill>
                  <a:srgbClr val="0000FF"/>
                </a:solidFill>
              </a:rPr>
              <a:t>resources</a:t>
            </a:r>
            <a:r>
              <a:rPr lang="en-US" altLang="zh-TW" sz="2400" dirty="0"/>
              <a:t> the organization can muster</a:t>
            </a:r>
          </a:p>
          <a:p>
            <a:r>
              <a:rPr lang="en-US" altLang="zh-TW" sz="2400" dirty="0"/>
              <a:t>Firms are </a:t>
            </a:r>
            <a:r>
              <a:rPr lang="en-US" altLang="zh-TW" sz="2400" dirty="0">
                <a:solidFill>
                  <a:srgbClr val="0000FF"/>
                </a:solidFill>
              </a:rPr>
              <a:t>heterogeneous</a:t>
            </a:r>
            <a:r>
              <a:rPr lang="en-US" altLang="zh-TW" sz="2400" dirty="0"/>
              <a:t> with regards to their resources/capabilities/endowments</a:t>
            </a:r>
          </a:p>
          <a:p>
            <a:pPr algn="l"/>
            <a:r>
              <a:rPr lang="en-US" altLang="zh-TW" sz="2400" dirty="0"/>
              <a:t>Competitive advantage results from </a:t>
            </a:r>
            <a:r>
              <a:rPr lang="en-US" altLang="zh-TW" sz="2400" dirty="0">
                <a:solidFill>
                  <a:srgbClr val="0000FF"/>
                </a:solidFill>
              </a:rPr>
              <a:t>firm’s difficult-to-imitate resources. </a:t>
            </a:r>
            <a:r>
              <a:rPr lang="en-US" sz="2400" b="0" i="0" u="none" strike="noStrike" baseline="0" dirty="0"/>
              <a:t>Competitive strategy is how to exploit existing firm-specific assets.</a:t>
            </a:r>
            <a:r>
              <a:rPr lang="en-US" altLang="zh-TW" sz="2400" dirty="0">
                <a:solidFill>
                  <a:srgbClr val="0000FF"/>
                </a:solidFill>
              </a:rPr>
              <a:t> </a:t>
            </a:r>
            <a:endParaRPr lang="en-US" altLang="zh-TW" sz="2400" b="1" dirty="0">
              <a:solidFill>
                <a:srgbClr val="0000FF"/>
              </a:solidFill>
            </a:endParaRPr>
          </a:p>
          <a:p>
            <a:r>
              <a:rPr lang="en-US" altLang="zh-TW" sz="2400" dirty="0"/>
              <a:t>Rents are a result of owners’ scarce </a:t>
            </a:r>
            <a:r>
              <a:rPr lang="en-US" altLang="zh-TW" sz="2400" dirty="0">
                <a:solidFill>
                  <a:srgbClr val="0000FF"/>
                </a:solidFill>
              </a:rPr>
              <a:t>firm-specific resources. </a:t>
            </a:r>
            <a:r>
              <a:rPr lang="en-US" altLang="zh-TW" sz="2400" dirty="0"/>
              <a:t>Less interested in economic profits from product market positioning. </a:t>
            </a:r>
            <a:endParaRPr lang="en-US" altLang="zh-TW" sz="2400" dirty="0">
              <a:solidFill>
                <a:srgbClr val="0000FF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/>
              <a:t>Another dimension suggested by  resource-based perspective</a:t>
            </a:r>
            <a:r>
              <a:rPr lang="en-US" sz="2400" b="0" i="0" u="none" strike="noStrike" baseline="0" dirty="0">
                <a:solidFill>
                  <a:srgbClr val="0000FF"/>
                </a:solidFill>
              </a:rPr>
              <a:t>: managerial strategies </a:t>
            </a:r>
            <a:r>
              <a:rPr lang="en-US" sz="2400" b="0" i="0" u="none" strike="noStrike" baseline="0" dirty="0"/>
              <a:t>for developing new capabilities (</a:t>
            </a:r>
            <a:r>
              <a:rPr lang="en-US" sz="2400" b="0" i="0" u="none" strike="noStrike" baseline="0" dirty="0" err="1"/>
              <a:t>Wernerfelt</a:t>
            </a:r>
            <a:r>
              <a:rPr lang="en-US" sz="2400" b="0" i="0" u="none" strike="noStrike" baseline="0" dirty="0"/>
              <a:t>, 1984).</a:t>
            </a:r>
          </a:p>
          <a:p>
            <a:pPr marL="287338" indent="-287338" algn="l">
              <a:buNone/>
            </a:pPr>
            <a:r>
              <a:rPr lang="en-US" sz="2400" b="0" i="0" u="none" strike="noStrike" baseline="0" dirty="0"/>
              <a:t>     Introduce the ideas of </a:t>
            </a:r>
            <a:r>
              <a:rPr lang="en-US" sz="2400" b="0" i="0" u="none" strike="noStrike" baseline="0" dirty="0">
                <a:solidFill>
                  <a:srgbClr val="0000FF"/>
                </a:solidFill>
              </a:rPr>
              <a:t>skill acquisition, the management of knowledge and know-how, and learning</a:t>
            </a:r>
            <a:r>
              <a:rPr lang="en-US" sz="2400" b="0" i="0" u="none" strike="noStrike" baseline="0" dirty="0"/>
              <a:t>. </a:t>
            </a:r>
          </a:p>
          <a:p>
            <a:endParaRPr lang="en-US" altLang="zh-TW" sz="2000" dirty="0">
              <a:solidFill>
                <a:srgbClr val="0000FF"/>
              </a:solidFill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7AFF36E1-2403-4310-8F0C-2DB4938F4096}"/>
              </a:ext>
            </a:extLst>
          </p:cNvPr>
          <p:cNvSpPr txBox="1">
            <a:spLocks/>
          </p:cNvSpPr>
          <p:nvPr/>
        </p:nvSpPr>
        <p:spPr>
          <a:xfrm>
            <a:off x="0" y="147637"/>
            <a:ext cx="12192000" cy="923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3000" b="1" dirty="0">
                <a:latin typeface="+mn-lt"/>
              </a:rPr>
              <a:t>Three existing paradigms (efficiency)</a:t>
            </a:r>
            <a:endParaRPr lang="zh-TW" altLang="en-US" sz="3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0250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ADDD0F-C77E-4705-8123-ACE95E7E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654050"/>
          </a:xfrm>
        </p:spPr>
        <p:txBody>
          <a:bodyPr>
            <a:normAutofit/>
          </a:bodyPr>
          <a:lstStyle/>
          <a:p>
            <a:pPr algn="ctr"/>
            <a:r>
              <a:rPr lang="en-US" altLang="zh-TW" sz="2800" b="1" dirty="0">
                <a:latin typeface="+mn-lt"/>
              </a:rPr>
              <a:t>A new paradigm (efficiency): Dynamic capabilities framework</a:t>
            </a:r>
            <a:endParaRPr lang="zh-TW" altLang="en-US" sz="2800" b="1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885C01-7E7F-492D-83CB-1FB5F2068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131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000" dirty="0"/>
              <a:t>Add high technological/market uncertainty </a:t>
            </a:r>
            <a:r>
              <a:rPr lang="en-US" altLang="zh-TW" sz="2000" dirty="0">
                <a:sym typeface="Wingdings" panose="05000000000000000000" pitchFamily="2" charset="2"/>
              </a:rPr>
              <a:t></a:t>
            </a:r>
            <a:r>
              <a:rPr lang="en-US" altLang="zh-TW" sz="2000" dirty="0"/>
              <a:t> Dynamic Capabilities Approach</a:t>
            </a:r>
          </a:p>
          <a:p>
            <a:pPr marL="0" indent="0">
              <a:buNone/>
            </a:pPr>
            <a:r>
              <a:rPr lang="en-US" altLang="zh-TW" sz="2000" b="1" dirty="0"/>
              <a:t>The two aspects of dynamic capabilities </a:t>
            </a:r>
          </a:p>
          <a:p>
            <a:r>
              <a:rPr lang="en-US" altLang="zh-TW" sz="2000" i="1" dirty="0"/>
              <a:t>Dynamic</a:t>
            </a:r>
            <a:r>
              <a:rPr lang="en-US" altLang="zh-TW" sz="2000" dirty="0"/>
              <a:t>: the capacity to </a:t>
            </a:r>
            <a:r>
              <a:rPr lang="en-US" altLang="zh-TW" sz="2000" dirty="0">
                <a:solidFill>
                  <a:srgbClr val="0000FF"/>
                </a:solidFill>
              </a:rPr>
              <a:t>renew competences</a:t>
            </a:r>
            <a:r>
              <a:rPr lang="en-US" altLang="zh-TW" sz="2000" dirty="0"/>
              <a:t> to achieve congruence with the changing business environment</a:t>
            </a:r>
          </a:p>
          <a:p>
            <a:r>
              <a:rPr lang="en-US" altLang="zh-TW" sz="2000" i="1" dirty="0"/>
              <a:t>Capabilities</a:t>
            </a:r>
            <a:r>
              <a:rPr lang="en-US" altLang="zh-TW" sz="2000" dirty="0"/>
              <a:t>: emphasizes the key role of strategic management in </a:t>
            </a:r>
            <a:r>
              <a:rPr lang="en-US" altLang="zh-TW" sz="2000" dirty="0">
                <a:solidFill>
                  <a:srgbClr val="0000FF"/>
                </a:solidFill>
              </a:rPr>
              <a:t>appropriately adapting, integrating, and reconfiguring external and internal resources</a:t>
            </a:r>
            <a:r>
              <a:rPr lang="en-US" altLang="zh-TW" sz="2000" dirty="0"/>
              <a:t>, and functional competence to match the requirements of a changing environment</a:t>
            </a:r>
          </a:p>
          <a:p>
            <a:pPr marL="0" indent="0" algn="l">
              <a:buNone/>
            </a:pPr>
            <a:r>
              <a:rPr lang="en-US" sz="2000" b="0" i="0" u="none" strike="noStrike" baseline="0" dirty="0"/>
              <a:t>In a world of Schumpeterian competition</a:t>
            </a:r>
            <a:endParaRPr lang="en-US" altLang="zh-TW" sz="2000" dirty="0"/>
          </a:p>
          <a:p>
            <a:pPr algn="l"/>
            <a:r>
              <a:rPr lang="en-US" sz="2000" b="0" i="0" u="none" strike="noStrike" baseline="0" dirty="0"/>
              <a:t>Choices about how much to spend (invest) on </a:t>
            </a:r>
            <a:r>
              <a:rPr lang="en-US" sz="2000" b="0" i="0" u="none" strike="noStrike" baseline="0" dirty="0">
                <a:solidFill>
                  <a:srgbClr val="0000FF"/>
                </a:solidFill>
              </a:rPr>
              <a:t>different possible areas </a:t>
            </a:r>
            <a:r>
              <a:rPr lang="en-US" sz="2000" b="0" i="0" u="none" strike="noStrike" baseline="0" dirty="0"/>
              <a:t>are central to the firm's strategy. However, choices about domains of competence are influenced by </a:t>
            </a:r>
            <a:r>
              <a:rPr lang="en-US" sz="2000" b="0" i="0" u="none" strike="noStrike" baseline="0" dirty="0">
                <a:solidFill>
                  <a:srgbClr val="0000FF"/>
                </a:solidFill>
              </a:rPr>
              <a:t>past choices</a:t>
            </a:r>
            <a:r>
              <a:rPr lang="en-US" sz="2000" b="0" i="0" u="none" strike="noStrike" baseline="0" dirty="0"/>
              <a:t>. At any given point in time, firms must follow </a:t>
            </a:r>
            <a:r>
              <a:rPr lang="en-US" sz="2000" b="0" i="0" u="none" strike="noStrike" baseline="0" dirty="0">
                <a:solidFill>
                  <a:srgbClr val="0000FF"/>
                </a:solidFill>
              </a:rPr>
              <a:t>a certain trajectory or path of competence development</a:t>
            </a:r>
            <a:r>
              <a:rPr lang="en-US" sz="2000" b="0" i="0" u="none" strike="noStrike" baseline="0" dirty="0"/>
              <a:t>. In this way, firms, at various points in time, make long-term, quasi-irreversible commitments to certain domains of competence.</a:t>
            </a:r>
            <a:endParaRPr lang="en-US" sz="2000" dirty="0"/>
          </a:p>
          <a:p>
            <a:pPr algn="l"/>
            <a:r>
              <a:rPr lang="en-US" altLang="zh-TW" sz="2000" dirty="0"/>
              <a:t>Foundations: Schumpeter (1934), Penrose (1959), Williamson (1975, 1985), Barney (1986), Nelson and Winter (1982), Teece (1988), and Teece et al. (1994). </a:t>
            </a:r>
          </a:p>
        </p:txBody>
      </p:sp>
    </p:spTree>
    <p:extLst>
      <p:ext uri="{BB962C8B-B14F-4D97-AF65-F5344CB8AC3E}">
        <p14:creationId xmlns:p14="http://schemas.microsoft.com/office/powerpoint/2010/main" val="65796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465DE1-CBD8-460A-A458-FC3DDB4A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57559"/>
          </a:xfrm>
        </p:spPr>
        <p:txBody>
          <a:bodyPr>
            <a:normAutofit/>
          </a:bodyPr>
          <a:lstStyle/>
          <a:p>
            <a:pPr algn="ctr"/>
            <a:r>
              <a:rPr lang="en-US" altLang="zh-TW" sz="3000" b="1" dirty="0">
                <a:latin typeface="+mn-lt"/>
              </a:rPr>
              <a:t>Terminology in Dynamic Capabilities Framework</a:t>
            </a:r>
            <a:endParaRPr lang="zh-TW" altLang="en-US" sz="3000" b="1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B0D4BC-7AA4-4A3A-83C6-CD0546630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599"/>
            <a:ext cx="10515600" cy="4763252"/>
          </a:xfrm>
        </p:spPr>
        <p:txBody>
          <a:bodyPr>
            <a:normAutofit/>
          </a:bodyPr>
          <a:lstStyle/>
          <a:p>
            <a:pPr algn="l"/>
            <a:r>
              <a:rPr lang="en-US" altLang="zh-TW" sz="2400" dirty="0"/>
              <a:t>Factors of production: </a:t>
            </a:r>
            <a:r>
              <a:rPr lang="en-US" altLang="zh-TW" sz="2400" dirty="0">
                <a:solidFill>
                  <a:srgbClr val="0000FF"/>
                </a:solidFill>
              </a:rPr>
              <a:t>“</a:t>
            </a:r>
            <a:r>
              <a:rPr lang="en-US" sz="2400" b="0" i="0" u="none" strike="noStrike" baseline="0" dirty="0">
                <a:solidFill>
                  <a:srgbClr val="0000FF"/>
                </a:solidFill>
              </a:rPr>
              <a:t>undifferentiated” inputs </a:t>
            </a:r>
            <a:r>
              <a:rPr lang="en-US" sz="2400" b="0" i="0" u="none" strike="noStrike" baseline="0" dirty="0"/>
              <a:t>available in disaggregate form in factor markets</a:t>
            </a:r>
            <a:endParaRPr lang="en-US" altLang="zh-TW" sz="2400" dirty="0"/>
          </a:p>
          <a:p>
            <a:pPr algn="l"/>
            <a:r>
              <a:rPr lang="en-US" altLang="zh-TW" sz="2400" dirty="0"/>
              <a:t>Resources: </a:t>
            </a:r>
            <a:r>
              <a:rPr lang="en-US" sz="2400" b="0" i="0" u="none" strike="noStrike" baseline="0" dirty="0">
                <a:solidFill>
                  <a:srgbClr val="0000FF"/>
                </a:solidFill>
              </a:rPr>
              <a:t>firm-specific assets </a:t>
            </a:r>
            <a:r>
              <a:rPr lang="en-US" sz="2400" b="0" i="0" u="none" strike="noStrike" baseline="0" dirty="0"/>
              <a:t>that are difficult if not impossible to imitate</a:t>
            </a:r>
            <a:endParaRPr lang="en-US" altLang="zh-TW" sz="2400" dirty="0"/>
          </a:p>
          <a:p>
            <a:r>
              <a:rPr lang="en-US" altLang="zh-TW" sz="2400" dirty="0"/>
              <a:t>Organizational routines/competences: When </a:t>
            </a:r>
            <a:r>
              <a:rPr lang="en-US" altLang="zh-TW" sz="2400" dirty="0">
                <a:solidFill>
                  <a:srgbClr val="0000FF"/>
                </a:solidFill>
              </a:rPr>
              <a:t>firm-specific assets </a:t>
            </a:r>
            <a:r>
              <a:rPr lang="en-US" altLang="zh-TW" sz="2400" dirty="0"/>
              <a:t>are assembled in integrated clusters spanning individuals and groups so that they enable </a:t>
            </a:r>
            <a:r>
              <a:rPr lang="en-US" altLang="zh-TW" sz="2400" dirty="0">
                <a:solidFill>
                  <a:srgbClr val="0000FF"/>
                </a:solidFill>
              </a:rPr>
              <a:t>distinctive activities </a:t>
            </a:r>
            <a:r>
              <a:rPr lang="en-US" altLang="zh-TW" sz="2400" dirty="0"/>
              <a:t>to be performed, these activities constitute organizational routines and processes.</a:t>
            </a:r>
          </a:p>
          <a:p>
            <a:pPr algn="l"/>
            <a:r>
              <a:rPr lang="en-US" altLang="zh-TW" sz="2400" dirty="0"/>
              <a:t>Core competences: </a:t>
            </a:r>
            <a:r>
              <a:rPr lang="en-US" sz="2400" b="0" i="0" u="none" strike="noStrike" baseline="0" dirty="0"/>
              <a:t>competences that define a firm’s </a:t>
            </a:r>
            <a:r>
              <a:rPr lang="en-US" sz="2400" b="0" i="0" u="none" strike="noStrike" baseline="0" dirty="0">
                <a:solidFill>
                  <a:srgbClr val="0000FF"/>
                </a:solidFill>
              </a:rPr>
              <a:t>fundamental business</a:t>
            </a:r>
            <a:endParaRPr lang="en-US" altLang="zh-TW" sz="2400" dirty="0">
              <a:solidFill>
                <a:srgbClr val="0000FF"/>
              </a:solidFill>
            </a:endParaRPr>
          </a:p>
          <a:p>
            <a:pPr algn="l"/>
            <a:r>
              <a:rPr lang="en-US" altLang="zh-TW" sz="2400" dirty="0"/>
              <a:t>Dynamic capabilities : </a:t>
            </a:r>
            <a:r>
              <a:rPr lang="en-US" sz="2400" b="0" i="0" u="none" strike="noStrike" baseline="0" dirty="0"/>
              <a:t>the firm’s ability to integrate, build, and reconfigure internal and external competences </a:t>
            </a:r>
            <a:r>
              <a:rPr lang="en-US" sz="2400" b="0" i="0" u="none" strike="noStrike" baseline="0" dirty="0">
                <a:solidFill>
                  <a:srgbClr val="0000FF"/>
                </a:solidFill>
              </a:rPr>
              <a:t>to address rapidly changing environments</a:t>
            </a:r>
            <a:r>
              <a:rPr lang="en-US" sz="2400" b="0" i="0" u="none" strike="noStrike" baseline="0" dirty="0"/>
              <a:t>.</a:t>
            </a:r>
            <a:endParaRPr lang="en-US" altLang="zh-TW" sz="2400" dirty="0"/>
          </a:p>
          <a:p>
            <a:pPr algn="l"/>
            <a:r>
              <a:rPr lang="en-US" altLang="zh-TW" sz="2400" dirty="0"/>
              <a:t>Products: </a:t>
            </a:r>
            <a:r>
              <a:rPr lang="en-US" sz="2400" b="0" i="0" u="none" strike="noStrike" baseline="0" dirty="0"/>
              <a:t>the final goods and services produced by the firm based on utilizing the competences that it possesses.</a:t>
            </a:r>
            <a:endParaRPr lang="en-US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32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C20F8B-7EB8-48D1-AFBF-FCBDE327F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573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3000" b="1" dirty="0">
                <a:latin typeface="+mn-lt"/>
              </a:rPr>
              <a:t>Markets and Strategic Capabilities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6EAC4E-292F-487D-A54B-3FDFBAFCC467}"/>
              </a:ext>
            </a:extLst>
          </p:cNvPr>
          <p:cNvSpPr txBox="1"/>
          <p:nvPr/>
        </p:nvSpPr>
        <p:spPr>
          <a:xfrm>
            <a:off x="704849" y="1094333"/>
            <a:ext cx="1068228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TW" sz="2400" dirty="0"/>
              <a:t>The key question for the new paradigm: Upon which </a:t>
            </a:r>
            <a:r>
              <a:rPr lang="en-US" altLang="zh-TW" sz="2400" dirty="0">
                <a:solidFill>
                  <a:srgbClr val="0000FF"/>
                </a:solidFill>
              </a:rPr>
              <a:t>strategic elements</a:t>
            </a:r>
            <a:r>
              <a:rPr lang="en-US" altLang="zh-TW" sz="2400" dirty="0"/>
              <a:t>,</a:t>
            </a:r>
            <a:r>
              <a:rPr lang="zh-CN" altLang="en-US" sz="2400" dirty="0"/>
              <a:t> </a:t>
            </a:r>
            <a:r>
              <a:rPr lang="en-US" altLang="zh-CN" sz="2400" dirty="0"/>
              <a:t>can</a:t>
            </a:r>
            <a:r>
              <a:rPr lang="zh-CN" altLang="en-US" sz="2400" dirty="0"/>
              <a:t> </a:t>
            </a:r>
            <a:r>
              <a:rPr lang="en-US" altLang="zh-CN" sz="2400" dirty="0"/>
              <a:t>firm</a:t>
            </a:r>
            <a:r>
              <a:rPr lang="zh-CN" altLang="en-US" sz="2400" dirty="0"/>
              <a:t> </a:t>
            </a:r>
            <a:r>
              <a:rPr lang="en-US" altLang="zh-CN" sz="2400" dirty="0"/>
              <a:t>build,</a:t>
            </a:r>
            <a:r>
              <a:rPr lang="zh-CN" altLang="en-US" sz="2400" dirty="0"/>
              <a:t> </a:t>
            </a:r>
            <a:r>
              <a:rPr lang="en-US" altLang="zh-CN" sz="2400" dirty="0"/>
              <a:t>maintain</a:t>
            </a:r>
            <a:r>
              <a:rPr lang="zh-CN" altLang="en-US" sz="2400" dirty="0"/>
              <a:t> </a:t>
            </a:r>
            <a:r>
              <a:rPr lang="en-US" altLang="zh-CN" sz="2400" dirty="0"/>
              <a:t>and</a:t>
            </a:r>
            <a:r>
              <a:rPr lang="zh-CN" altLang="en-US" sz="2400" dirty="0"/>
              <a:t> </a:t>
            </a:r>
            <a:r>
              <a:rPr lang="en-US" altLang="zh-CN" sz="2400" dirty="0"/>
              <a:t>enhance their </a:t>
            </a:r>
            <a:r>
              <a:rPr lang="en-US" altLang="zh-TW" sz="2400" dirty="0">
                <a:solidFill>
                  <a:srgbClr val="0000FF"/>
                </a:solidFill>
              </a:rPr>
              <a:t>distinctive and difficult-to-replicate advantages</a:t>
            </a:r>
            <a:r>
              <a:rPr lang="en-US" altLang="zh-TW" sz="24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/>
              <a:t>What is not strategic? </a:t>
            </a:r>
          </a:p>
          <a:p>
            <a:r>
              <a:rPr lang="en-US" altLang="zh-TW" sz="2400" dirty="0"/>
              <a:t>      Homogeneous assets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/>
              <a:t>What is distinctive about firms? (market vs firms)</a:t>
            </a:r>
          </a:p>
          <a:p>
            <a:r>
              <a:rPr lang="en-US" altLang="zh-TW" sz="2400" dirty="0"/>
              <a:t>      Firms can organize economic activities  in ways that markets can’t </a:t>
            </a:r>
          </a:p>
          <a:p>
            <a:r>
              <a:rPr lang="en-US" altLang="zh-TW" sz="2400" dirty="0">
                <a:solidFill>
                  <a:srgbClr val="0000FF"/>
                </a:solidFill>
              </a:rPr>
              <a:t>      No high-powered incentive.</a:t>
            </a:r>
            <a:r>
              <a:rPr lang="en-US" altLang="zh-TW" sz="2400" dirty="0"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0000FF"/>
                </a:solidFill>
                <a:sym typeface="Wingdings" panose="05000000000000000000" pitchFamily="2" charset="2"/>
              </a:rPr>
              <a:t>Cooperative activity and learning </a:t>
            </a:r>
            <a:r>
              <a:rPr lang="en-US" altLang="zh-TW" sz="2400" dirty="0">
                <a:sym typeface="Wingdings" panose="05000000000000000000" pitchFamily="2" charset="2"/>
              </a:rPr>
              <a:t>(can’t calibrate individual contribution)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      Competences/capabilities which are ways of organizing and getting things done</a:t>
            </a:r>
          </a:p>
          <a:p>
            <a:pPr marL="0" indent="0">
              <a:buNone/>
            </a:pPr>
            <a:r>
              <a:rPr lang="en-US" altLang="zh-TW" sz="2400" dirty="0"/>
              <a:t>      which </a:t>
            </a:r>
            <a:r>
              <a:rPr lang="en-US" altLang="zh-TW" sz="2400" b="1" dirty="0"/>
              <a:t>cannot </a:t>
            </a:r>
            <a:r>
              <a:rPr lang="en-US" altLang="zh-TW" sz="2400" dirty="0"/>
              <a:t>be accomplished merely by using the price system to coordinate </a:t>
            </a:r>
          </a:p>
          <a:p>
            <a:pPr marL="0" indent="0">
              <a:buNone/>
            </a:pPr>
            <a:r>
              <a:rPr lang="en-US" altLang="zh-TW" sz="2400" dirty="0"/>
              <a:t>      activity</a:t>
            </a:r>
          </a:p>
          <a:p>
            <a:pPr marL="0" indent="0">
              <a:buNone/>
            </a:pPr>
            <a:r>
              <a:rPr lang="en-US" altLang="zh-TW" sz="2400" dirty="0"/>
              <a:t>      Properties of internal organization </a:t>
            </a:r>
            <a:r>
              <a:rPr lang="en-US" altLang="zh-TW" sz="2400" b="1" dirty="0"/>
              <a:t>cannot</a:t>
            </a:r>
            <a:r>
              <a:rPr lang="en-US" altLang="zh-TW" sz="2400" dirty="0"/>
              <a:t> be replicated by a portfolio of </a:t>
            </a:r>
          </a:p>
          <a:p>
            <a:pPr marL="0" indent="0">
              <a:buNone/>
            </a:pPr>
            <a:r>
              <a:rPr lang="en-US" altLang="zh-TW" sz="2400" dirty="0"/>
              <a:t>      business units amalgamated just through formal contracts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2013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1EC672-796F-4B66-8466-4E4839287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7536"/>
            <a:ext cx="12122092" cy="420688"/>
          </a:xfrm>
        </p:spPr>
        <p:txBody>
          <a:bodyPr>
            <a:noAutofit/>
          </a:bodyPr>
          <a:lstStyle/>
          <a:p>
            <a:pPr algn="ctr"/>
            <a:r>
              <a:rPr lang="en-US" altLang="zh-TW" sz="2400" b="1" dirty="0">
                <a:latin typeface="Arial" panose="020B0604020202020204" pitchFamily="34" charset="0"/>
                <a:cs typeface="Arial" panose="020B0604020202020204" pitchFamily="34" charset="0"/>
              </a:rPr>
              <a:t>Dynamic Capabilities Framework</a:t>
            </a:r>
            <a:endParaRPr lang="zh-TW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4340D9-B41C-4B62-9077-65ED194F2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438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TW" sz="2400" b="1" dirty="0"/>
              <a:t>What is it about firms which undergirds competitive advantage?</a:t>
            </a:r>
          </a:p>
          <a:p>
            <a:pPr marL="0" indent="0">
              <a:buNone/>
            </a:pPr>
            <a:r>
              <a:rPr lang="en-US" altLang="zh-CN" sz="2400" dirty="0"/>
              <a:t>Three</a:t>
            </a:r>
            <a:r>
              <a:rPr lang="en-US" altLang="zh-TW" sz="2400" dirty="0"/>
              <a:t> classes of factors: </a:t>
            </a:r>
            <a:r>
              <a:rPr lang="en-US" altLang="zh-TW" sz="2400" dirty="0">
                <a:solidFill>
                  <a:srgbClr val="0000FF"/>
                </a:solidFill>
              </a:rPr>
              <a:t>Processes, Positions, and Paths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dirty="0"/>
              <a:t>Processes</a:t>
            </a:r>
            <a:r>
              <a:rPr lang="en-US" altLang="zh-TW" sz="2400" dirty="0"/>
              <a:t>: the way things are done in the firm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dirty="0"/>
              <a:t>Positions</a:t>
            </a:r>
            <a:r>
              <a:rPr lang="en-US" altLang="zh-TW" sz="2400" dirty="0"/>
              <a:t>: current specific endowments of technology, intellectual property, complementary assets, customer base, and its external relations with suppliers and complementors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2400" b="1" dirty="0"/>
              <a:t>Paths:</a:t>
            </a:r>
            <a:r>
              <a:rPr lang="en-US" altLang="zh-TW" sz="2400" dirty="0"/>
              <a:t> strategic alternatives available to the firm, and the presence or absence of increasing returns and attendant path dependencies</a:t>
            </a:r>
          </a:p>
          <a:p>
            <a:pPr marL="0" indent="0">
              <a:buNone/>
            </a:pPr>
            <a:r>
              <a:rPr lang="en-US" altLang="zh-TW" sz="2400" dirty="0"/>
              <a:t>       - path dependencies: neglected by microeconomic theory. Where a firm can go is a function of its current position and the paths ahead.</a:t>
            </a:r>
          </a:p>
        </p:txBody>
      </p:sp>
    </p:spTree>
    <p:extLst>
      <p:ext uri="{BB962C8B-B14F-4D97-AF65-F5344CB8AC3E}">
        <p14:creationId xmlns:p14="http://schemas.microsoft.com/office/powerpoint/2010/main" val="98555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1337</Words>
  <Application>Microsoft Office PowerPoint</Application>
  <PresentationFormat>Widescreen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佈景主題</vt:lpstr>
      <vt:lpstr>Dynamic Capabilities and Strategic Management</vt:lpstr>
      <vt:lpstr>Introduction</vt:lpstr>
      <vt:lpstr>Three existing paradigms (market-power)</vt:lpstr>
      <vt:lpstr>Three existing paradigms (market-power)</vt:lpstr>
      <vt:lpstr>PowerPoint Presentation</vt:lpstr>
      <vt:lpstr>A new paradigm (efficiency): Dynamic capabilities framework</vt:lpstr>
      <vt:lpstr>Terminology in Dynamic Capabilities Framework</vt:lpstr>
      <vt:lpstr>Markets and Strategic Capabilities </vt:lpstr>
      <vt:lpstr>Dynamic Capabilities Framework</vt:lpstr>
      <vt:lpstr>Organizational and managerial processes</vt:lpstr>
      <vt:lpstr>Positions</vt:lpstr>
      <vt:lpstr>Paths</vt:lpstr>
      <vt:lpstr>Replicability and Imitability of Organizational Processes and Positions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Capabilities and Strategic Management</dc:title>
  <dc:creator>user</dc:creator>
  <cp:lastModifiedBy>Mahoney, Joseph T</cp:lastModifiedBy>
  <cp:revision>68</cp:revision>
  <dcterms:created xsi:type="dcterms:W3CDTF">2019-09-23T15:57:21Z</dcterms:created>
  <dcterms:modified xsi:type="dcterms:W3CDTF">2024-02-14T16:16:59Z</dcterms:modified>
</cp:coreProperties>
</file>